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49" r:id="rId5"/>
  </p:sldMasterIdLst>
  <p:notesMasterIdLst>
    <p:notesMasterId r:id="rId16"/>
  </p:notesMasterIdLst>
  <p:sldIdLst>
    <p:sldId id="257" r:id="rId6"/>
    <p:sldId id="274" r:id="rId7"/>
    <p:sldId id="275" r:id="rId8"/>
    <p:sldId id="286" r:id="rId9"/>
    <p:sldId id="277" r:id="rId10"/>
    <p:sldId id="278" r:id="rId11"/>
    <p:sldId id="280" r:id="rId12"/>
    <p:sldId id="281" r:id="rId13"/>
    <p:sldId id="284" r:id="rId14"/>
    <p:sldId id="282" r:id="rId1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24A"/>
    <a:srgbClr val="00205B"/>
    <a:srgbClr val="385E9D"/>
    <a:srgbClr val="0E57A7"/>
    <a:srgbClr val="026CB6"/>
    <a:srgbClr val="4D4D4D"/>
    <a:srgbClr val="EE7B18"/>
    <a:srgbClr val="153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7" autoAdjust="0"/>
    <p:restoredTop sz="94958" autoAdjust="0"/>
  </p:normalViewPr>
  <p:slideViewPr>
    <p:cSldViewPr snapToGrid="0">
      <p:cViewPr varScale="1">
        <p:scale>
          <a:sx n="42" d="100"/>
          <a:sy n="42" d="100"/>
        </p:scale>
        <p:origin x="1176" y="40"/>
      </p:cViewPr>
      <p:guideLst>
        <p:guide orient="horz" pos="2160"/>
        <p:guide pos="2880"/>
      </p:guideLst>
    </p:cSldViewPr>
  </p:slideViewPr>
  <p:notesTextViewPr>
    <p:cViewPr>
      <p:scale>
        <a:sx n="1" d="1"/>
        <a:sy n="1" d="1"/>
      </p:scale>
      <p:origin x="0" y="0"/>
    </p:cViewPr>
  </p:notesTextViewPr>
  <p:notesViewPr>
    <p:cSldViewPr snapToGrid="0">
      <p:cViewPr varScale="1">
        <p:scale>
          <a:sx n="47" d="100"/>
          <a:sy n="47" d="100"/>
        </p:scale>
        <p:origin x="276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13" tIns="46657" rIns="93313" bIns="46657" rtlCol="0"/>
          <a:lstStyle>
            <a:lvl1pPr algn="l">
              <a:defRPr sz="1200"/>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13" tIns="46657" rIns="93313" bIns="46657" rtlCol="0"/>
          <a:lstStyle>
            <a:lvl1pPr algn="r">
              <a:defRPr sz="1200"/>
            </a:lvl1pPr>
          </a:lstStyle>
          <a:p>
            <a:pPr>
              <a:defRPr/>
            </a:pPr>
            <a:fld id="{47CB1E53-B4C2-4188-9D4B-4DD87C224879}" type="datetimeFigureOut">
              <a:rPr lang="en-US"/>
              <a:pPr>
                <a:defRPr/>
              </a:pPr>
              <a:t>4/23/2021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3" tIns="46657" rIns="93313" bIns="46657"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13" tIns="46657" rIns="93313" bIns="4665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13" tIns="46657" rIns="93313" bIns="4665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13" tIns="46657" rIns="93313" bIns="46657" rtlCol="0" anchor="b"/>
          <a:lstStyle>
            <a:lvl1pPr algn="r">
              <a:defRPr sz="1200"/>
            </a:lvl1pPr>
          </a:lstStyle>
          <a:p>
            <a:pPr>
              <a:defRPr/>
            </a:pPr>
            <a:fld id="{A2D5E834-E122-48DC-A525-7D1E72D745EE}" type="slidenum">
              <a:rPr lang="en-US"/>
              <a:pPr>
                <a:defRPr/>
              </a:pPr>
              <a:t>‹#›</a:t>
            </a:fld>
            <a:endParaRPr lang="en-US"/>
          </a:p>
        </p:txBody>
      </p:sp>
    </p:spTree>
    <p:extLst>
      <p:ext uri="{BB962C8B-B14F-4D97-AF65-F5344CB8AC3E}">
        <p14:creationId xmlns:p14="http://schemas.microsoft.com/office/powerpoint/2010/main" val="4292429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BF2F9CC-5561-4717-85E3-0FFD526AB2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797D94E1-ACC1-41C1-9F4F-D753988FCD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Hello and welcome</a:t>
            </a:r>
            <a:r>
              <a:rPr lang="en-US" baseline="0" dirty="0"/>
              <a:t> to the State of Connecticut Health Enhancement program. This is an overview of the program and will explain what requirements you will have to do to be compliant and the financial benefits that the program offers.</a:t>
            </a:r>
            <a:endParaRPr lang="en-US" dirty="0"/>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A069EFA1-9EA3-4609-8A22-EA19FEAF0C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B6950B-D144-455F-BF93-68C216CB64AB}" type="slidenum">
              <a:rPr lang="en-US" altLang="en-US" smtClean="0">
                <a:solidFill>
                  <a:srgbClr val="000000"/>
                </a:solidFill>
              </a:rPr>
              <a:pPr>
                <a:spcBef>
                  <a:spcPct val="0"/>
                </a:spcBef>
              </a:pPr>
              <a:t>1</a:t>
            </a:fld>
            <a:endParaRPr lang="en-US" altLang="en-US">
              <a:solidFill>
                <a:srgbClr val="000000"/>
              </a:solidFill>
            </a:endParaRPr>
          </a:p>
        </p:txBody>
      </p:sp>
      <p:sp>
        <p:nvSpPr>
          <p:cNvPr id="2" name="Footer Placeholder 1">
            <a:extLst>
              <a:ext uri="{FF2B5EF4-FFF2-40B4-BE49-F238E27FC236}">
                <a16:creationId xmlns:a16="http://schemas.microsoft.com/office/drawing/2014/main" id="{37F1251A-328C-4834-91F3-EBCB2DABFAAA}"/>
              </a:ext>
            </a:extLst>
          </p:cNvPr>
          <p:cNvSpPr>
            <a:spLocks noGrp="1"/>
          </p:cNvSpPr>
          <p:nvPr>
            <p:ph type="ftr" sz="quarter" idx="4"/>
          </p:nvPr>
        </p:nvSpPr>
        <p:spPr/>
        <p:txBody>
          <a:bodyPr/>
          <a:lstStyle/>
          <a:p>
            <a:pPr>
              <a:defRPr/>
            </a:pPr>
            <a:r>
              <a:rPr lang="en-US"/>
              <a:t>Care Management Solutions - A Divsion of WellSpark</a:t>
            </a:r>
          </a:p>
        </p:txBody>
      </p:sp>
    </p:spTree>
    <p:extLst>
      <p:ext uri="{BB962C8B-B14F-4D97-AF65-F5344CB8AC3E}">
        <p14:creationId xmlns:p14="http://schemas.microsoft.com/office/powerpoint/2010/main" val="40023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a:t>
            </a:r>
            <a:r>
              <a:rPr lang="en-US" baseline="0" dirty="0"/>
              <a:t> any questions you can contact our customer call </a:t>
            </a:r>
            <a:r>
              <a:rPr lang="en-US" baseline="0"/>
              <a:t>center Mon-</a:t>
            </a:r>
            <a:r>
              <a:rPr lang="en-US" baseline="0" dirty="0" err="1"/>
              <a:t>T</a:t>
            </a:r>
            <a:r>
              <a:rPr lang="en-US" baseline="0"/>
              <a:t>hurs </a:t>
            </a:r>
            <a:r>
              <a:rPr lang="en-US" baseline="0" dirty="0"/>
              <a:t>8am-6pm and Friday 8am-5pm using our toll free number, 1-877-687-1448. You can also email a customer service representative any time at HEPquestions@connect2yourhealth.com. </a:t>
            </a:r>
          </a:p>
          <a:p>
            <a:endParaRPr lang="en-US" baseline="0" dirty="0"/>
          </a:p>
          <a:p>
            <a:r>
              <a:rPr lang="en-US" baseline="0" dirty="0"/>
              <a:t>Thank you and we look forward to working with you on improving and maintaining your health!</a:t>
            </a:r>
            <a:endParaRPr lang="en-US" dirty="0"/>
          </a:p>
        </p:txBody>
      </p:sp>
      <p:sp>
        <p:nvSpPr>
          <p:cNvPr id="4" name="Slide Number Placeholder 3"/>
          <p:cNvSpPr>
            <a:spLocks noGrp="1"/>
          </p:cNvSpPr>
          <p:nvPr>
            <p:ph type="sldNum" sz="quarter" idx="10"/>
          </p:nvPr>
        </p:nvSpPr>
        <p:spPr/>
        <p:txBody>
          <a:bodyPr/>
          <a:lstStyle/>
          <a:p>
            <a:pPr>
              <a:defRPr/>
            </a:pPr>
            <a:fld id="{A2D5E834-E122-48DC-A525-7D1E72D745EE}" type="slidenum">
              <a:rPr lang="en-US" smtClean="0"/>
              <a:pPr>
                <a:defRPr/>
              </a:pPr>
              <a:t>10</a:t>
            </a:fld>
            <a:endParaRPr lang="en-US"/>
          </a:p>
        </p:txBody>
      </p:sp>
    </p:spTree>
    <p:extLst>
      <p:ext uri="{BB962C8B-B14F-4D97-AF65-F5344CB8AC3E}">
        <p14:creationId xmlns:p14="http://schemas.microsoft.com/office/powerpoint/2010/main" val="354514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management solutions is the company that administers the HEP program and we are</a:t>
            </a:r>
            <a:r>
              <a:rPr lang="en-US" baseline="0" dirty="0"/>
              <a:t> located in Farmington, CT. The purpose of this program is to positively impact you and your colleagues overall health, through keeping up with preventive visits and chronic condition education and counseling if necessary.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D5E834-E122-48DC-A525-7D1E72D745EE}"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1674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preventive requirements and chronic condition education</a:t>
            </a:r>
            <a:r>
              <a:rPr lang="en-US" baseline="0" dirty="0"/>
              <a:t> are measured per calendar year, with the look back period being the end of the year. </a:t>
            </a:r>
          </a:p>
          <a:p>
            <a:endParaRPr lang="en-US" baseline="0" dirty="0"/>
          </a:p>
          <a:p>
            <a:r>
              <a:rPr lang="en-US" baseline="0" dirty="0"/>
              <a:t>Your preventive requirements will depend on your age and gender and chronic conditions will be identified through claims and medication history per individual. The 7 chronic conditions HEP tracks are High blood pressure, high cholesterol, asthma, COPD, Heart Failure, Coronary artery disease (CAD) and diabetes.</a:t>
            </a:r>
          </a:p>
          <a:p>
            <a:endParaRPr lang="en-US" baseline="0" dirty="0"/>
          </a:p>
          <a:p>
            <a:r>
              <a:rPr lang="en-US" baseline="0" dirty="0"/>
              <a:t>All requirements must be completed by the end of each year, December 31.</a:t>
            </a:r>
          </a:p>
          <a:p>
            <a:endParaRPr lang="en-US" baseline="0" dirty="0"/>
          </a:p>
          <a:p>
            <a:r>
              <a:rPr lang="en-US" baseline="0" dirty="0"/>
              <a:t>If you are new to the program and have joined after January first of the current year, you will not have to get these requirements done until December 31 of the following year.</a:t>
            </a:r>
          </a:p>
          <a:p>
            <a:r>
              <a:rPr lang="en-US" baseline="0" dirty="0"/>
              <a:t>Example: If you joined on February 1</a:t>
            </a:r>
            <a:r>
              <a:rPr lang="en-US" baseline="30000" dirty="0"/>
              <a:t>st</a:t>
            </a:r>
            <a:r>
              <a:rPr lang="en-US" baseline="0" dirty="0"/>
              <a:t> of 2018, you do not have to complete your requirements until December 31, 2018.</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D5E834-E122-48DC-A525-7D1E72D745EE}"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1369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3C7C44E0-5460-47B1-AF2E-227B65859B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lide Number Placeholder 3">
            <a:extLst>
              <a:ext uri="{FF2B5EF4-FFF2-40B4-BE49-F238E27FC236}">
                <a16:creationId xmlns:a16="http://schemas.microsoft.com/office/drawing/2014/main" id="{A3297F85-34A6-4050-97CD-DE4C3C6551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39DA13-FA2E-46DD-B883-8531D777E5B3}" type="slidenum">
              <a:rPr lang="en-US" altLang="en-US" smtClean="0">
                <a:solidFill>
                  <a:srgbClr val="000000"/>
                </a:solidFill>
              </a:rPr>
              <a:pPr>
                <a:spcBef>
                  <a:spcPct val="0"/>
                </a:spcBef>
              </a:pPr>
              <a:t>4</a:t>
            </a:fld>
            <a:endParaRPr lang="en-US" altLang="en-US">
              <a:solidFill>
                <a:srgbClr val="000000"/>
              </a:solidFill>
            </a:endParaRPr>
          </a:p>
        </p:txBody>
      </p:sp>
      <p:sp>
        <p:nvSpPr>
          <p:cNvPr id="72708" name="Notes Placeholder 4">
            <a:extLst>
              <a:ext uri="{FF2B5EF4-FFF2-40B4-BE49-F238E27FC236}">
                <a16:creationId xmlns:a16="http://schemas.microsoft.com/office/drawing/2014/main" id="{05A76D1F-FFBF-4D24-BB29-1908D88FE163}"/>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is the</a:t>
            </a:r>
            <a:r>
              <a:rPr lang="en-US" baseline="0" dirty="0"/>
              <a:t> preventive requirements grid which is used to determine what you will need to do for the year. Find your requirements column according to the age your were on January 1</a:t>
            </a:r>
            <a:r>
              <a:rPr lang="en-US" baseline="30000" dirty="0"/>
              <a:t>st</a:t>
            </a:r>
            <a:r>
              <a:rPr lang="en-US" baseline="0" dirty="0"/>
              <a:t> and this will tell you what you need to do to comply with the HEP program. </a:t>
            </a:r>
          </a:p>
          <a:p>
            <a:r>
              <a:rPr lang="en-US" baseline="0" dirty="0"/>
              <a:t>*This grid is the minimum requirements to stay in our program it is not to be confused with your insurance benefits. Example: For the 30-39 age group you are only required to complete a physical every 3 years but you are covered by your insurance for one every year. </a:t>
            </a:r>
            <a:endParaRPr lang="en-US" dirty="0"/>
          </a:p>
          <a:p>
            <a:pPr eaLnBrk="1" hangingPunct="1">
              <a:spcBef>
                <a:spcPct val="0"/>
              </a:spcBef>
            </a:pPr>
            <a:endParaRPr lang="en-US" altLang="en-US" dirty="0"/>
          </a:p>
        </p:txBody>
      </p:sp>
      <p:sp>
        <p:nvSpPr>
          <p:cNvPr id="2" name="Footer Placeholder 1">
            <a:extLst>
              <a:ext uri="{FF2B5EF4-FFF2-40B4-BE49-F238E27FC236}">
                <a16:creationId xmlns:a16="http://schemas.microsoft.com/office/drawing/2014/main" id="{D59F52ED-D3F9-48B2-8E07-1E90FE9A5661}"/>
              </a:ext>
            </a:extLst>
          </p:cNvPr>
          <p:cNvSpPr>
            <a:spLocks noGrp="1"/>
          </p:cNvSpPr>
          <p:nvPr>
            <p:ph type="ftr" sz="quarter" idx="4"/>
          </p:nvPr>
        </p:nvSpPr>
        <p:spPr/>
        <p:txBody>
          <a:bodyPr/>
          <a:lstStyle/>
          <a:p>
            <a:pPr>
              <a:defRPr/>
            </a:pPr>
            <a:r>
              <a:rPr lang="en-US"/>
              <a:t>Care Management Solutions - A Divsion of WellSpark</a:t>
            </a:r>
          </a:p>
        </p:txBody>
      </p:sp>
    </p:spTree>
    <p:extLst>
      <p:ext uri="{BB962C8B-B14F-4D97-AF65-F5344CB8AC3E}">
        <p14:creationId xmlns:p14="http://schemas.microsoft.com/office/powerpoint/2010/main" val="227805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a:t>
            </a:r>
            <a:r>
              <a:rPr lang="en-US" baseline="0" dirty="0"/>
              <a:t> are diagnosed </a:t>
            </a:r>
            <a:r>
              <a:rPr lang="en-US" dirty="0"/>
              <a:t>with one or</a:t>
            </a:r>
            <a:r>
              <a:rPr lang="en-US" baseline="0" dirty="0"/>
              <a:t> more of the 7 chronic conditions, each year you are required to either read educational materials or take a survey about each condition, and also accept a call from a Care Management Solutions nurse if one should reach out to you. All educational materials can be found at CTHEP.com and the survey can be taken online through the participant portal or over the phone with one of our customer service representatives.</a:t>
            </a:r>
            <a:endParaRPr lang="en-US" dirty="0"/>
          </a:p>
        </p:txBody>
      </p:sp>
      <p:sp>
        <p:nvSpPr>
          <p:cNvPr id="4" name="Slide Number Placeholder 3"/>
          <p:cNvSpPr>
            <a:spLocks noGrp="1"/>
          </p:cNvSpPr>
          <p:nvPr>
            <p:ph type="sldNum" sz="quarter" idx="10"/>
          </p:nvPr>
        </p:nvSpPr>
        <p:spPr/>
        <p:txBody>
          <a:bodyPr/>
          <a:lstStyle/>
          <a:p>
            <a:pPr>
              <a:defRPr/>
            </a:pPr>
            <a:fld id="{A2D5E834-E122-48DC-A525-7D1E72D745EE}" type="slidenum">
              <a:rPr lang="en-US" smtClean="0"/>
              <a:pPr>
                <a:defRPr/>
              </a:pPr>
              <a:t>5</a:t>
            </a:fld>
            <a:endParaRPr lang="en-US"/>
          </a:p>
        </p:txBody>
      </p:sp>
    </p:spTree>
    <p:extLst>
      <p:ext uri="{BB962C8B-B14F-4D97-AF65-F5344CB8AC3E}">
        <p14:creationId xmlns:p14="http://schemas.microsoft.com/office/powerpoint/2010/main" val="353122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a:t>
            </a:r>
            <a:r>
              <a:rPr lang="en-US" baseline="0" dirty="0"/>
              <a:t> when you comply with the HEP program</a:t>
            </a:r>
          </a:p>
          <a:p>
            <a:endParaRPr lang="en-US" baseline="0" dirty="0"/>
          </a:p>
          <a:p>
            <a:r>
              <a:rPr lang="en-US" baseline="0" dirty="0"/>
              <a:t>You will have lower premium payments</a:t>
            </a:r>
          </a:p>
          <a:p>
            <a:endParaRPr lang="en-US" baseline="0" dirty="0"/>
          </a:p>
          <a:p>
            <a:r>
              <a:rPr lang="en-US" baseline="0" dirty="0"/>
              <a:t>Lower out of pocket expenses</a:t>
            </a:r>
          </a:p>
          <a:p>
            <a:endParaRPr lang="en-US" baseline="0" dirty="0"/>
          </a:p>
          <a:p>
            <a:r>
              <a:rPr lang="en-US" baseline="0" dirty="0"/>
              <a:t>Waived office visit co-pays-related to your chronic condition </a:t>
            </a:r>
          </a:p>
          <a:p>
            <a:endParaRPr lang="en-US" baseline="0" dirty="0"/>
          </a:p>
          <a:p>
            <a:r>
              <a:rPr lang="en-US" baseline="0" dirty="0"/>
              <a:t>And Low to $0 co-pays for medications used to treat chronic conditions.</a:t>
            </a:r>
          </a:p>
          <a:p>
            <a:endParaRPr lang="en-US" baseline="0" dirty="0"/>
          </a:p>
        </p:txBody>
      </p:sp>
      <p:sp>
        <p:nvSpPr>
          <p:cNvPr id="4" name="Slide Number Placeholder 3"/>
          <p:cNvSpPr>
            <a:spLocks noGrp="1"/>
          </p:cNvSpPr>
          <p:nvPr>
            <p:ph type="sldNum" sz="quarter" idx="10"/>
          </p:nvPr>
        </p:nvSpPr>
        <p:spPr/>
        <p:txBody>
          <a:bodyPr/>
          <a:lstStyle/>
          <a:p>
            <a:pPr>
              <a:defRPr/>
            </a:pPr>
            <a:fld id="{A2D5E834-E122-48DC-A525-7D1E72D745EE}" type="slidenum">
              <a:rPr lang="en-US" smtClean="0"/>
              <a:pPr>
                <a:defRPr/>
              </a:pPr>
              <a:t>6</a:t>
            </a:fld>
            <a:endParaRPr lang="en-US"/>
          </a:p>
        </p:txBody>
      </p:sp>
    </p:spTree>
    <p:extLst>
      <p:ext uri="{BB962C8B-B14F-4D97-AF65-F5344CB8AC3E}">
        <p14:creationId xmlns:p14="http://schemas.microsoft.com/office/powerpoint/2010/main" val="364706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t>
            </a:r>
            <a:r>
              <a:rPr lang="en-US" baseline="0" dirty="0"/>
              <a:t>will have access to the online portal approximately one month after your effective date on the plan. You can access information about the program using the links below the login screen when you go to CTHEP.com shown here. The options are HEP requirements, Help and Forms, Schedule a Physical, Chronic conditions, Contact and Enrollment Info.</a:t>
            </a:r>
            <a:endParaRPr lang="en-US" dirty="0"/>
          </a:p>
        </p:txBody>
      </p:sp>
      <p:sp>
        <p:nvSpPr>
          <p:cNvPr id="4" name="Slide Number Placeholder 3"/>
          <p:cNvSpPr>
            <a:spLocks noGrp="1"/>
          </p:cNvSpPr>
          <p:nvPr>
            <p:ph type="sldNum" sz="quarter" idx="10"/>
          </p:nvPr>
        </p:nvSpPr>
        <p:spPr/>
        <p:txBody>
          <a:bodyPr/>
          <a:lstStyle/>
          <a:p>
            <a:pPr>
              <a:defRPr/>
            </a:pPr>
            <a:fld id="{A2D5E834-E122-48DC-A525-7D1E72D745EE}" type="slidenum">
              <a:rPr lang="en-US" smtClean="0"/>
              <a:pPr>
                <a:defRPr/>
              </a:pPr>
              <a:t>7</a:t>
            </a:fld>
            <a:endParaRPr lang="en-US"/>
          </a:p>
        </p:txBody>
      </p:sp>
    </p:spTree>
    <p:extLst>
      <p:ext uri="{BB962C8B-B14F-4D97-AF65-F5344CB8AC3E}">
        <p14:creationId xmlns:p14="http://schemas.microsoft.com/office/powerpoint/2010/main" val="182136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have registered you can check your compliance status online and also your family’s compliance status using the dropdown in the right hand corner. You can also fulfill your chronic condition requirements by clicking the “fix this” link next to it if you have one</a:t>
            </a:r>
            <a:endParaRPr lang="en-US" dirty="0"/>
          </a:p>
        </p:txBody>
      </p:sp>
      <p:sp>
        <p:nvSpPr>
          <p:cNvPr id="4" name="Slide Number Placeholder 3"/>
          <p:cNvSpPr>
            <a:spLocks noGrp="1"/>
          </p:cNvSpPr>
          <p:nvPr>
            <p:ph type="sldNum" sz="quarter" idx="10"/>
          </p:nvPr>
        </p:nvSpPr>
        <p:spPr/>
        <p:txBody>
          <a:bodyPr/>
          <a:lstStyle/>
          <a:p>
            <a:pPr>
              <a:defRPr/>
            </a:pPr>
            <a:fld id="{A2D5E834-E122-48DC-A525-7D1E72D745EE}" type="slidenum">
              <a:rPr lang="en-US" smtClean="0"/>
              <a:pPr>
                <a:defRPr/>
              </a:pPr>
              <a:t>8</a:t>
            </a:fld>
            <a:endParaRPr lang="en-US"/>
          </a:p>
        </p:txBody>
      </p:sp>
    </p:spTree>
    <p:extLst>
      <p:ext uri="{BB962C8B-B14F-4D97-AF65-F5344CB8AC3E}">
        <p14:creationId xmlns:p14="http://schemas.microsoft.com/office/powerpoint/2010/main" val="22978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select the Help, Forms &amp; Contacts option you will find all contact information for our program along with the Physician Notification Form. This form is used when you had a service with a multi year requirement that you had fulfilled under a different insurance carrier and you want it to count for our program. For example: If you are in the 50+ age group and had a colonoscopy done two years ago under a different carrier; you can have your PCP fill out and sign the form with the date of the service. Once received; we will update the portal and you won’t have to go again until it reaches ten years from the service date completed. </a:t>
            </a:r>
            <a:endParaRPr lang="en-US" dirty="0"/>
          </a:p>
        </p:txBody>
      </p:sp>
      <p:sp>
        <p:nvSpPr>
          <p:cNvPr id="4" name="Slide Number Placeholder 3"/>
          <p:cNvSpPr>
            <a:spLocks noGrp="1"/>
          </p:cNvSpPr>
          <p:nvPr>
            <p:ph type="sldNum" sz="quarter" idx="10"/>
          </p:nvPr>
        </p:nvSpPr>
        <p:spPr/>
        <p:txBody>
          <a:bodyPr/>
          <a:lstStyle/>
          <a:p>
            <a:pPr>
              <a:defRPr/>
            </a:pPr>
            <a:fld id="{A2D5E834-E122-48DC-A525-7D1E72D745EE}" type="slidenum">
              <a:rPr lang="en-US" smtClean="0"/>
              <a:pPr>
                <a:defRPr/>
              </a:pPr>
              <a:t>9</a:t>
            </a:fld>
            <a:endParaRPr lang="en-US"/>
          </a:p>
        </p:txBody>
      </p:sp>
    </p:spTree>
    <p:extLst>
      <p:ext uri="{BB962C8B-B14F-4D97-AF65-F5344CB8AC3E}">
        <p14:creationId xmlns:p14="http://schemas.microsoft.com/office/powerpoint/2010/main" val="342576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5397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266779969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800">
                <a:solidFill>
                  <a:srgbClr val="4D4D4D"/>
                </a:solidFill>
              </a:defRPr>
            </a:lvl1pPr>
            <a:lvl2pPr>
              <a:defRPr sz="2400">
                <a:solidFill>
                  <a:srgbClr val="4D4D4D"/>
                </a:solidFill>
              </a:defRPr>
            </a:lvl2pPr>
            <a:lvl3pPr>
              <a:defRPr sz="2000">
                <a:solidFill>
                  <a:srgbClr val="4D4D4D"/>
                </a:solidFill>
              </a:defRPr>
            </a:lvl3pPr>
            <a:lvl4pPr>
              <a:defRPr sz="1800">
                <a:solidFill>
                  <a:srgbClr val="4D4D4D"/>
                </a:solidFill>
              </a:defRPr>
            </a:lvl4pPr>
            <a:lvl5pPr>
              <a:defRPr sz="1800">
                <a:solidFill>
                  <a:srgbClr val="4D4D4D"/>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4D4D4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23647146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5" descr="54701653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08113" y="438150"/>
            <a:ext cx="627538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normAutofit/>
          </a:bodyPr>
          <a:lstStyle>
            <a:lvl1pPr algn="l">
              <a:defRPr sz="1400" b="1"/>
            </a:lvl1pPr>
          </a:lstStyle>
          <a:p>
            <a:r>
              <a:rPr lang="en-US"/>
              <a:t>Click to edit Master title style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4D4D4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346120664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189756969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208499848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w client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0" y="511175"/>
            <a:ext cx="54864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4"/>
          <p:cNvSpPr>
            <a:spLocks noGrp="1"/>
          </p:cNvSpPr>
          <p:nvPr>
            <p:ph type="body" sz="quarter" idx="10"/>
          </p:nvPr>
        </p:nvSpPr>
        <p:spPr>
          <a:xfrm>
            <a:off x="228600" y="5410200"/>
            <a:ext cx="8686800" cy="457200"/>
          </a:xfrm>
          <a:prstGeom prst="rect">
            <a:avLst/>
          </a:prstGeom>
        </p:spPr>
        <p:txBody>
          <a:bodyPr/>
          <a:lstStyle>
            <a:lvl1pPr marL="0" indent="0" algn="ctr">
              <a:buNone/>
              <a:defRPr sz="2000" b="0">
                <a:solidFill>
                  <a:schemeClr val="bg1"/>
                </a:solidFill>
              </a:defRPr>
            </a:lvl1pPr>
          </a:lstStyle>
          <a:p>
            <a:pPr lvl="0"/>
            <a:r>
              <a:rPr lang="en-US" altLang="en-US"/>
              <a:t>Click to edit Master text styles</a:t>
            </a:r>
          </a:p>
        </p:txBody>
      </p:sp>
      <p:sp>
        <p:nvSpPr>
          <p:cNvPr id="6" name="Picture Placeholder 5"/>
          <p:cNvSpPr>
            <a:spLocks noGrp="1"/>
          </p:cNvSpPr>
          <p:nvPr>
            <p:ph type="pic" sz="quarter" idx="11"/>
          </p:nvPr>
        </p:nvSpPr>
        <p:spPr>
          <a:xfrm>
            <a:off x="1829574" y="3048000"/>
            <a:ext cx="5561826" cy="1219200"/>
          </a:xfrm>
          <a:prstGeom prst="rect">
            <a:avLst/>
          </a:prstGeom>
        </p:spPr>
        <p:txBody>
          <a:bodyPr/>
          <a:lstStyle>
            <a:lvl1pPr marL="0" indent="0">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15834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w client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1166813"/>
            <a:ext cx="502761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4"/>
          <p:cNvSpPr>
            <a:spLocks noGrp="1"/>
          </p:cNvSpPr>
          <p:nvPr>
            <p:ph type="body" sz="quarter" idx="10"/>
          </p:nvPr>
        </p:nvSpPr>
        <p:spPr>
          <a:xfrm>
            <a:off x="228600" y="5410200"/>
            <a:ext cx="8686800" cy="457200"/>
          </a:xfrm>
          <a:prstGeom prst="rect">
            <a:avLst/>
          </a:prstGeom>
        </p:spPr>
        <p:txBody>
          <a:bodyPr/>
          <a:lstStyle>
            <a:lvl1pPr marL="0" indent="0" algn="ctr">
              <a:buNone/>
              <a:defRPr sz="2000" b="0">
                <a:solidFill>
                  <a:schemeClr val="bg1"/>
                </a:solidFill>
              </a:defRPr>
            </a:lvl1pPr>
          </a:lstStyle>
          <a:p>
            <a:pPr lvl="0"/>
            <a:r>
              <a:rPr lang="en-US" altLang="en-US"/>
              <a:t>Click to edit Master text styles</a:t>
            </a:r>
          </a:p>
        </p:txBody>
      </p:sp>
      <p:sp>
        <p:nvSpPr>
          <p:cNvPr id="6" name="Picture Placeholder 5"/>
          <p:cNvSpPr>
            <a:spLocks noGrp="1"/>
          </p:cNvSpPr>
          <p:nvPr>
            <p:ph type="pic" sz="quarter" idx="11"/>
          </p:nvPr>
        </p:nvSpPr>
        <p:spPr>
          <a:xfrm>
            <a:off x="5486400" y="1143000"/>
            <a:ext cx="3200400" cy="2438400"/>
          </a:xfrm>
          <a:prstGeom prst="rect">
            <a:avLst/>
          </a:prstGeom>
        </p:spPr>
        <p:txBody>
          <a:bodyPr/>
          <a:lstStyle>
            <a:lvl1pPr marL="0" indent="0">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847895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CMSI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0" y="1044575"/>
            <a:ext cx="54864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4"/>
          <p:cNvSpPr>
            <a:spLocks noGrp="1"/>
          </p:cNvSpPr>
          <p:nvPr>
            <p:ph type="body" sz="quarter" idx="10"/>
          </p:nvPr>
        </p:nvSpPr>
        <p:spPr>
          <a:xfrm>
            <a:off x="228600" y="5410200"/>
            <a:ext cx="8686800" cy="457200"/>
          </a:xfrm>
          <a:prstGeom prst="rect">
            <a:avLst/>
          </a:prstGeom>
        </p:spPr>
        <p:txBody>
          <a:bodyPr/>
          <a:lstStyle>
            <a:lvl1pPr marL="0" indent="0" algn="ctr">
              <a:buNone/>
              <a:defRPr sz="2000" b="0">
                <a:solidFill>
                  <a:schemeClr val="bg1"/>
                </a:solidFill>
              </a:defRPr>
            </a:lvl1pPr>
          </a:lstStyle>
          <a:p>
            <a:pPr lvl="0"/>
            <a:r>
              <a:rPr lang="en-US" altLang="en-US"/>
              <a:t>Click to edit Master text styles</a:t>
            </a:r>
          </a:p>
        </p:txBody>
      </p:sp>
    </p:spTree>
    <p:extLst>
      <p:ext uri="{BB962C8B-B14F-4D97-AF65-F5344CB8AC3E}">
        <p14:creationId xmlns:p14="http://schemas.microsoft.com/office/powerpoint/2010/main" val="190928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EF627AA-FCB9-42AB-923D-8947111AC507}" type="datetimeFigureOut">
              <a:rPr lang="en-US" smtClean="0"/>
              <a:t>4/23/2021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9839D8C-B4BF-4E4D-BFCE-811850CBAAE7}" type="slidenum">
              <a:rPr lang="en-US" smtClean="0"/>
              <a:t>‹#›</a:t>
            </a:fld>
            <a:endParaRPr lang="en-US"/>
          </a:p>
        </p:txBody>
      </p:sp>
    </p:spTree>
    <p:extLst>
      <p:ext uri="{BB962C8B-B14F-4D97-AF65-F5344CB8AC3E}">
        <p14:creationId xmlns:p14="http://schemas.microsoft.com/office/powerpoint/2010/main" val="303811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5397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38890865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w Cli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5397F"/>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2667000"/>
          </a:xfrm>
        </p:spPr>
        <p:txBody>
          <a:bodyPr/>
          <a:lstStyle>
            <a:lvl1pPr marL="342900" indent="-342900">
              <a:buFont typeface="Arial" panose="020B0604020202020204" pitchFamily="34" charset="0"/>
              <a:buChar cha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Click to edit Master text styles</a:t>
            </a:r>
          </a:p>
        </p:txBody>
      </p:sp>
      <p:sp>
        <p:nvSpPr>
          <p:cNvPr id="8" name="Picture Placeholder 7"/>
          <p:cNvSpPr>
            <a:spLocks noGrp="1"/>
          </p:cNvSpPr>
          <p:nvPr>
            <p:ph type="pic" sz="quarter" idx="10"/>
          </p:nvPr>
        </p:nvSpPr>
        <p:spPr>
          <a:xfrm>
            <a:off x="1562100" y="4419600"/>
            <a:ext cx="6019800" cy="1752600"/>
          </a:xfrm>
        </p:spPr>
        <p:txBody>
          <a:bodyPr/>
          <a:lstStyle>
            <a:lvl1pPr marL="0" indent="0">
              <a:buNone/>
              <a:defRPr baseline="0"/>
            </a:lvl1pPr>
          </a:lstStyle>
          <a:p>
            <a:pPr lvl="0"/>
            <a:r>
              <a:rPr lang="en-US" noProof="0"/>
              <a:t>Click icon to add picture</a:t>
            </a:r>
            <a:endParaRPr lang="en-US" noProof="0" dirty="0"/>
          </a:p>
        </p:txBody>
      </p:sp>
      <p:sp>
        <p:nvSpPr>
          <p:cNvPr id="6" name="Slide Number Placeholder 1"/>
          <p:cNvSpPr>
            <a:spLocks noGrp="1"/>
          </p:cNvSpPr>
          <p:nvPr>
            <p:ph type="sldNum" sz="quarter" idx="11"/>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259863840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 No Logo">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lvl1pPr algn="l">
              <a:defRPr>
                <a:solidFill>
                  <a:srgbClr val="15397F"/>
                </a:solidFill>
              </a:defRPr>
            </a:lvl1pPr>
          </a:lstStyle>
          <a:p>
            <a:r>
              <a:rPr lang="en-US"/>
              <a:t>Click to edit Master title style</a:t>
            </a:r>
            <a:endParaRPr lang="en-US" dirty="0"/>
          </a:p>
        </p:txBody>
      </p:sp>
      <p:sp>
        <p:nvSpPr>
          <p:cNvPr id="4" name="Content Placeholder 2"/>
          <p:cNvSpPr>
            <a:spLocks noGrp="1"/>
          </p:cNvSpPr>
          <p:nvPr>
            <p:ph idx="1"/>
          </p:nvPr>
        </p:nvSpPr>
        <p:spPr>
          <a:xfrm>
            <a:off x="457200" y="1600200"/>
            <a:ext cx="8229600" cy="4525963"/>
          </a:xfr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296441130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D4D4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305555344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4D4D4D"/>
                </a:solidFill>
              </a:defRPr>
            </a:lvl1pPr>
            <a:lvl2pPr>
              <a:defRPr sz="2000">
                <a:solidFill>
                  <a:srgbClr val="4D4D4D"/>
                </a:solidFill>
              </a:defRPr>
            </a:lvl2pPr>
            <a:lvl3pPr>
              <a:defRPr sz="1800">
                <a:solidFill>
                  <a:srgbClr val="4D4D4D"/>
                </a:solidFill>
              </a:defRPr>
            </a:lvl3pPr>
            <a:lvl4pPr>
              <a:defRPr sz="1600">
                <a:solidFill>
                  <a:srgbClr val="4D4D4D"/>
                </a:solidFill>
              </a:defRPr>
            </a:lvl4pPr>
            <a:lvl5pPr>
              <a:defRPr sz="1600">
                <a:solidFill>
                  <a:srgbClr val="4D4D4D"/>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4D4D4D"/>
                </a:solidFill>
              </a:defRPr>
            </a:lvl1pPr>
            <a:lvl2pPr>
              <a:defRPr sz="2000">
                <a:solidFill>
                  <a:srgbClr val="4D4D4D"/>
                </a:solidFill>
              </a:defRPr>
            </a:lvl2pPr>
            <a:lvl3pPr>
              <a:defRPr sz="1800">
                <a:solidFill>
                  <a:srgbClr val="4D4D4D"/>
                </a:solidFill>
              </a:defRPr>
            </a:lvl3pPr>
            <a:lvl4pPr>
              <a:defRPr sz="1600">
                <a:solidFill>
                  <a:srgbClr val="4D4D4D"/>
                </a:solidFill>
              </a:defRPr>
            </a:lvl4pPr>
            <a:lvl5pPr>
              <a:defRPr sz="1600">
                <a:solidFill>
                  <a:srgbClr val="4D4D4D"/>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363727259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4D4D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solidFill>
                  <a:srgbClr val="4D4D4D"/>
                </a:solidFill>
              </a:defRPr>
            </a:lvl1pPr>
            <a:lvl2pPr>
              <a:defRPr sz="1800">
                <a:solidFill>
                  <a:srgbClr val="4D4D4D"/>
                </a:solidFill>
              </a:defRPr>
            </a:lvl2pPr>
            <a:lvl3pPr>
              <a:defRPr sz="1600">
                <a:solidFill>
                  <a:srgbClr val="4D4D4D"/>
                </a:solidFill>
              </a:defRPr>
            </a:lvl3pPr>
            <a:lvl4pPr>
              <a:defRPr sz="1400">
                <a:solidFill>
                  <a:srgbClr val="4D4D4D"/>
                </a:solidFill>
              </a:defRPr>
            </a:lvl4pPr>
            <a:lvl5pPr>
              <a:defRPr sz="1400">
                <a:solidFill>
                  <a:srgbClr val="4D4D4D"/>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solidFill>
                  <a:srgbClr val="4D4D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solidFill>
                  <a:srgbClr val="4D4D4D"/>
                </a:solidFill>
              </a:defRPr>
            </a:lvl1pPr>
            <a:lvl2pPr>
              <a:defRPr sz="1800">
                <a:solidFill>
                  <a:srgbClr val="4D4D4D"/>
                </a:solidFill>
              </a:defRPr>
            </a:lvl2pPr>
            <a:lvl3pPr>
              <a:defRPr sz="1800">
                <a:solidFill>
                  <a:srgbClr val="4D4D4D"/>
                </a:solidFill>
              </a:defRPr>
            </a:lvl3pPr>
            <a:lvl4pPr>
              <a:defRPr sz="1600">
                <a:solidFill>
                  <a:srgbClr val="4D4D4D"/>
                </a:solidFill>
              </a:defRPr>
            </a:lvl4pPr>
            <a:lvl5pPr>
              <a:defRPr sz="1600">
                <a:solidFill>
                  <a:srgbClr val="4D4D4D"/>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294480135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10145414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0" y="6591300"/>
            <a:ext cx="2133600" cy="304800"/>
          </a:xfrm>
          <a:prstGeom prst="rect">
            <a:avLst/>
          </a:prstGeom>
        </p:spPr>
        <p:txBody>
          <a:bodyPr/>
          <a:lstStyle>
            <a:lvl1pPr algn="l">
              <a:defRPr sz="1100" b="1">
                <a:solidFill>
                  <a:schemeClr val="bg1"/>
                </a:solidFill>
                <a:latin typeface="+mj-lt"/>
              </a:defRPr>
            </a:lvl1pPr>
          </a:lstStyle>
          <a:p>
            <a:pPr>
              <a:defRPr/>
            </a:pPr>
            <a:fld id="{9E4BDB96-090D-4C45-8E42-302AC2E36EF9}" type="slidenum">
              <a:rPr lang="en-US" smtClean="0"/>
              <a:pPr>
                <a:defRPr/>
              </a:pPr>
              <a:t>‹#›</a:t>
            </a:fld>
            <a:endParaRPr lang="en-US" dirty="0"/>
          </a:p>
        </p:txBody>
      </p:sp>
    </p:spTree>
    <p:extLst>
      <p:ext uri="{BB962C8B-B14F-4D97-AF65-F5344CB8AC3E}">
        <p14:creationId xmlns:p14="http://schemas.microsoft.com/office/powerpoint/2010/main" val="56849754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024563"/>
            <a:ext cx="91440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
          <p:cNvSpPr>
            <a:spLocks noChangeArrowheads="1"/>
          </p:cNvSpPr>
          <p:nvPr userDrawn="1"/>
        </p:nvSpPr>
        <p:spPr bwMode="auto">
          <a:xfrm>
            <a:off x="4191000" y="6611938"/>
            <a:ext cx="6019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defRPr/>
            </a:pPr>
            <a:r>
              <a:rPr lang="en-US" altLang="en-US" sz="1000">
                <a:solidFill>
                  <a:schemeClr val="bg1"/>
                </a:solidFill>
                <a:latin typeface="Arial" charset="0"/>
              </a:rPr>
              <a:t>CONFIDENTIAL AND PROPRIETARY DO NOT DISTRIBUTE</a:t>
            </a:r>
          </a:p>
        </p:txBody>
      </p: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Lst>
  <p:hf hdr="0" ftr="0" dt="0"/>
  <p:txStyles>
    <p:titleStyle>
      <a:lvl1pPr algn="l" rtl="0" eaLnBrk="0" fontAlgn="base" hangingPunct="0">
        <a:spcBef>
          <a:spcPct val="0"/>
        </a:spcBef>
        <a:spcAft>
          <a:spcPct val="0"/>
        </a:spcAft>
        <a:defRPr lang="en-US" sz="3600" kern="1200" dirty="0">
          <a:solidFill>
            <a:schemeClr val="accent1"/>
          </a:solidFill>
          <a:latin typeface="+mj-lt"/>
          <a:ea typeface="+mn-ea"/>
          <a:cs typeface="+mn-cs"/>
        </a:defRPr>
      </a:lvl1pPr>
      <a:lvl2pPr algn="l" rtl="0" eaLnBrk="0" fontAlgn="base" hangingPunct="0">
        <a:spcBef>
          <a:spcPct val="0"/>
        </a:spcBef>
        <a:spcAft>
          <a:spcPct val="0"/>
        </a:spcAft>
        <a:defRPr sz="3600">
          <a:solidFill>
            <a:schemeClr val="accent1"/>
          </a:solidFill>
          <a:latin typeface="Arial" charset="0"/>
        </a:defRPr>
      </a:lvl2pPr>
      <a:lvl3pPr algn="l" rtl="0" eaLnBrk="0" fontAlgn="base" hangingPunct="0">
        <a:spcBef>
          <a:spcPct val="0"/>
        </a:spcBef>
        <a:spcAft>
          <a:spcPct val="0"/>
        </a:spcAft>
        <a:defRPr sz="3600">
          <a:solidFill>
            <a:schemeClr val="accent1"/>
          </a:solidFill>
          <a:latin typeface="Arial" charset="0"/>
        </a:defRPr>
      </a:lvl3pPr>
      <a:lvl4pPr algn="l" rtl="0" eaLnBrk="0" fontAlgn="base" hangingPunct="0">
        <a:spcBef>
          <a:spcPct val="0"/>
        </a:spcBef>
        <a:spcAft>
          <a:spcPct val="0"/>
        </a:spcAft>
        <a:defRPr sz="3600">
          <a:solidFill>
            <a:schemeClr val="accent1"/>
          </a:solidFill>
          <a:latin typeface="Arial" charset="0"/>
        </a:defRPr>
      </a:lvl4pPr>
      <a:lvl5pPr algn="l" rtl="0" eaLnBrk="0" fontAlgn="base" hangingPunct="0">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lang="en-US" sz="2000" kern="1200" dirty="0">
          <a:solidFill>
            <a:srgbClr val="595959"/>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lang="en-US" sz="2000" kern="1200" dirty="0">
          <a:solidFill>
            <a:srgbClr val="595959"/>
          </a:solidFill>
          <a:latin typeface="+mj-lt"/>
          <a:ea typeface="+mn-ea"/>
          <a:cs typeface="+mn-cs"/>
        </a:defRPr>
      </a:lvl2pPr>
      <a:lvl3pPr marL="1143000" indent="-228600" algn="l" defTabSz="457200" rtl="0" eaLnBrk="0" fontAlgn="base" hangingPunct="0">
        <a:spcBef>
          <a:spcPct val="20000"/>
        </a:spcBef>
        <a:spcAft>
          <a:spcPct val="0"/>
        </a:spcAft>
        <a:buFont typeface="Arial" charset="0"/>
        <a:buChar char="•"/>
        <a:defRPr lang="en-US" sz="2000" kern="1200" dirty="0">
          <a:solidFill>
            <a:srgbClr val="595959"/>
          </a:solidFill>
          <a:latin typeface="+mj-lt"/>
          <a:ea typeface="+mn-ea"/>
          <a:cs typeface="+mn-cs"/>
        </a:defRPr>
      </a:lvl3pPr>
      <a:lvl4pPr marL="1600200" indent="-228600" algn="l" defTabSz="457200" rtl="0" eaLnBrk="0" fontAlgn="base" hangingPunct="0">
        <a:spcBef>
          <a:spcPct val="20000"/>
        </a:spcBef>
        <a:spcAft>
          <a:spcPct val="0"/>
        </a:spcAft>
        <a:buFont typeface="Arial" charset="0"/>
        <a:buChar char="–"/>
        <a:defRPr lang="en-US" sz="2000" kern="1200" dirty="0">
          <a:solidFill>
            <a:srgbClr val="595959"/>
          </a:solidFill>
          <a:latin typeface="+mj-lt"/>
          <a:ea typeface="+mn-ea"/>
          <a:cs typeface="+mn-cs"/>
        </a:defRPr>
      </a:lvl4pPr>
      <a:lvl5pPr marL="2057400" indent="-228600" algn="l" defTabSz="457200" rtl="0" eaLnBrk="0" fontAlgn="base" hangingPunct="0">
        <a:spcBef>
          <a:spcPct val="20000"/>
        </a:spcBef>
        <a:spcAft>
          <a:spcPct val="0"/>
        </a:spcAft>
        <a:buFont typeface="Arial" charset="0"/>
        <a:buChar char="»"/>
        <a:defRPr lang="en-US" sz="2000" kern="1200" dirty="0">
          <a:solidFill>
            <a:srgbClr val="595959"/>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4572000"/>
            <a:ext cx="9144000" cy="2286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0" y="4419600"/>
            <a:ext cx="9144000" cy="152400"/>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19.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6E1AD0-B96E-4F71-9F59-3498B8F385B8}"/>
              </a:ext>
            </a:extLst>
          </p:cNvPr>
          <p:cNvSpPr/>
          <p:nvPr/>
        </p:nvSpPr>
        <p:spPr>
          <a:xfrm>
            <a:off x="381000" y="1066800"/>
            <a:ext cx="518160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8" name="Text Placeholder 3">
            <a:extLst>
              <a:ext uri="{FF2B5EF4-FFF2-40B4-BE49-F238E27FC236}">
                <a16:creationId xmlns:a16="http://schemas.microsoft.com/office/drawing/2014/main" id="{1CBD3B4E-B9ED-44D6-AB80-30FFF97EAEB9}"/>
              </a:ext>
            </a:extLst>
          </p:cNvPr>
          <p:cNvSpPr>
            <a:spLocks noGrp="1"/>
          </p:cNvSpPr>
          <p:nvPr>
            <p:ph type="body" sz="quarter" idx="10"/>
          </p:nvPr>
        </p:nvSpPr>
        <p:spPr bwMode="auto">
          <a:xfrm>
            <a:off x="228600" y="5048250"/>
            <a:ext cx="8686800" cy="1381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dirty="0">
                <a:latin typeface="Arial" panose="020B0604020202020204" pitchFamily="34" charset="0"/>
                <a:cs typeface="Arial" panose="020B0604020202020204" pitchFamily="34" charset="0"/>
              </a:rPr>
              <a:t>Health</a:t>
            </a:r>
            <a:r>
              <a:rPr lang="en-US" altLang="en-US" sz="3600" b="1" dirty="0">
                <a:latin typeface="Arial" panose="020B0604020202020204" pitchFamily="34" charset="0"/>
                <a:cs typeface="Arial" panose="020B0604020202020204" pitchFamily="34" charset="0"/>
              </a:rPr>
              <a:t> Enhancement Program</a:t>
            </a:r>
          </a:p>
          <a:p>
            <a:pPr eaLnBrk="1" hangingPunct="1"/>
            <a:r>
              <a:rPr lang="en-US" altLang="en-US" sz="3600" b="1" dirty="0">
                <a:latin typeface="Arial" panose="020B0604020202020204" pitchFamily="34" charset="0"/>
                <a:cs typeface="Arial" panose="020B0604020202020204" pitchFamily="34" charset="0"/>
              </a:rPr>
              <a:t>(HEP)</a:t>
            </a:r>
          </a:p>
        </p:txBody>
      </p:sp>
      <p:pic>
        <p:nvPicPr>
          <p:cNvPr id="4" name="Picture 3">
            <a:extLst>
              <a:ext uri="{FF2B5EF4-FFF2-40B4-BE49-F238E27FC236}">
                <a16:creationId xmlns:a16="http://schemas.microsoft.com/office/drawing/2014/main" id="{4F4E2E59-3F5F-4304-889E-61B5AB1B352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16552" y="1219200"/>
            <a:ext cx="3910495" cy="1700866"/>
          </a:xfrm>
          <a:prstGeom prst="rect">
            <a:avLst/>
          </a:prstGeom>
          <a:noFill/>
          <a:ln>
            <a:noFill/>
          </a:ln>
        </p:spPr>
      </p:pic>
      <p:sp>
        <p:nvSpPr>
          <p:cNvPr id="5" name="Rectangle 4">
            <a:extLst>
              <a:ext uri="{FF2B5EF4-FFF2-40B4-BE49-F238E27FC236}">
                <a16:creationId xmlns:a16="http://schemas.microsoft.com/office/drawing/2014/main" id="{D4FD75E4-0B46-4C73-9E58-75B6A246B05C}"/>
              </a:ext>
            </a:extLst>
          </p:cNvPr>
          <p:cNvSpPr/>
          <p:nvPr/>
        </p:nvSpPr>
        <p:spPr>
          <a:xfrm>
            <a:off x="1016552" y="3063676"/>
            <a:ext cx="4012648" cy="45719"/>
          </a:xfrm>
          <a:prstGeom prst="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Slide One ">
            <a:hlinkClick r:id="" action="ppaction://media"/>
            <a:extLst>
              <a:ext uri="{FF2B5EF4-FFF2-40B4-BE49-F238E27FC236}">
                <a16:creationId xmlns:a16="http://schemas.microsoft.com/office/drawing/2014/main" id="{A3E0C139-3E02-46A6-A239-7634893A4BE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4746" y="6314990"/>
            <a:ext cx="406400" cy="406400"/>
          </a:xfrm>
          <a:prstGeom prst="rect">
            <a:avLst/>
          </a:prstGeom>
        </p:spPr>
      </p:pic>
      <p:sp>
        <p:nvSpPr>
          <p:cNvPr id="3" name="Rectangle 2">
            <a:extLst>
              <a:ext uri="{FF2B5EF4-FFF2-40B4-BE49-F238E27FC236}">
                <a16:creationId xmlns:a16="http://schemas.microsoft.com/office/drawing/2014/main" id="{B504CC24-CFC5-475E-AE3E-7F09E03F1375}"/>
              </a:ext>
            </a:extLst>
          </p:cNvPr>
          <p:cNvSpPr/>
          <p:nvPr/>
        </p:nvSpPr>
        <p:spPr>
          <a:xfrm>
            <a:off x="2204378" y="3221574"/>
            <a:ext cx="3021533" cy="338554"/>
          </a:xfrm>
          <a:prstGeom prst="rect">
            <a:avLst/>
          </a:prstGeom>
        </p:spPr>
        <p:txBody>
          <a:bodyPr wrap="none">
            <a:spAutoFit/>
          </a:bodyPr>
          <a:lstStyle/>
          <a:p>
            <a:r>
              <a:rPr lang="en-US" sz="1600" b="1" dirty="0">
                <a:solidFill>
                  <a:schemeClr val="tx2">
                    <a:lumMod val="75000"/>
                  </a:schemeClr>
                </a:solidFill>
                <a:latin typeface="Arial" panose="020B0604020202020204" pitchFamily="34" charset="0"/>
              </a:rPr>
              <a:t>A DIVISION OF WELLSPARK </a:t>
            </a:r>
          </a:p>
        </p:txBody>
      </p:sp>
    </p:spTree>
    <p:extLst>
      <p:ext uri="{BB962C8B-B14F-4D97-AF65-F5344CB8AC3E}">
        <p14:creationId xmlns:p14="http://schemas.microsoft.com/office/powerpoint/2010/main" val="828452156"/>
      </p:ext>
    </p:extLst>
  </p:cSld>
  <p:clrMapOvr>
    <a:masterClrMapping/>
  </p:clrMapOvr>
  <p:transition spd="slow" advTm="127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9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0650"/>
            <a:ext cx="8229600" cy="1907771"/>
          </a:xfrm>
        </p:spPr>
        <p:txBody>
          <a:bodyPr/>
          <a:lstStyle/>
          <a:p>
            <a:pPr marL="0" indent="0">
              <a:buNone/>
              <a:defRPr/>
            </a:pPr>
            <a:r>
              <a:rPr lang="en-US" dirty="0"/>
              <a:t>Contact our call center to receive guided support at </a:t>
            </a:r>
            <a:r>
              <a:rPr lang="en-US" b="1" dirty="0">
                <a:solidFill>
                  <a:srgbClr val="6CC24A"/>
                </a:solidFill>
              </a:rPr>
              <a:t>1.877.687.1448</a:t>
            </a:r>
            <a:r>
              <a:rPr lang="en-US" dirty="0"/>
              <a:t> Monday-Thursday 8am – 6pm and Friday 8am – 5pm</a:t>
            </a:r>
          </a:p>
          <a:p>
            <a:pPr marL="0" indent="0">
              <a:buNone/>
              <a:defRPr/>
            </a:pPr>
            <a:endParaRPr lang="en-US" sz="1600" dirty="0"/>
          </a:p>
          <a:p>
            <a:pPr marL="0" indent="0">
              <a:buNone/>
              <a:defRPr/>
            </a:pPr>
            <a:r>
              <a:rPr lang="en-US" dirty="0"/>
              <a:t>You can also contact a customer service representative via email at </a:t>
            </a:r>
            <a:r>
              <a:rPr lang="en-US" b="1" dirty="0">
                <a:solidFill>
                  <a:srgbClr val="92D050"/>
                </a:solidFill>
              </a:rPr>
              <a:t>HEPQuestions@Connect2YourHealth.com.</a:t>
            </a:r>
          </a:p>
          <a:p>
            <a:pPr marL="0" indent="0">
              <a:buNone/>
              <a:defRPr/>
            </a:pPr>
            <a:endParaRPr lang="en-US" b="1" dirty="0">
              <a:solidFill>
                <a:srgbClr val="92D050"/>
              </a:solidFill>
            </a:endParaRPr>
          </a:p>
          <a:p>
            <a:pPr marL="0" indent="0">
              <a:buNone/>
              <a:defRPr/>
            </a:pPr>
            <a:r>
              <a:rPr lang="en-US" dirty="0">
                <a:solidFill>
                  <a:schemeClr val="tx1">
                    <a:lumMod val="65000"/>
                    <a:lumOff val="35000"/>
                  </a:schemeClr>
                </a:solidFill>
              </a:rPr>
              <a:t>Fax number: 855-207-1640</a:t>
            </a:r>
          </a:p>
          <a:p>
            <a:pPr marL="0" indent="0">
              <a:buNone/>
              <a:defRPr/>
            </a:pPr>
            <a:endParaRPr lang="en-US" b="1" dirty="0">
              <a:solidFill>
                <a:srgbClr val="6CC24A"/>
              </a:solidFill>
            </a:endParaRPr>
          </a:p>
          <a:p>
            <a:pPr marL="0" indent="0">
              <a:buNone/>
              <a:defRPr/>
            </a:pPr>
            <a:r>
              <a:rPr lang="en-US" dirty="0">
                <a:solidFill>
                  <a:schemeClr val="tx1">
                    <a:lumMod val="75000"/>
                    <a:lumOff val="25000"/>
                  </a:schemeClr>
                </a:solidFill>
              </a:rPr>
              <a:t>You can log onto </a:t>
            </a:r>
            <a:r>
              <a:rPr lang="en-US" b="1" dirty="0">
                <a:solidFill>
                  <a:srgbClr val="92D050"/>
                </a:solidFill>
              </a:rPr>
              <a:t>CTHEP.com</a:t>
            </a:r>
            <a:r>
              <a:rPr lang="en-US" dirty="0">
                <a:solidFill>
                  <a:schemeClr val="tx1">
                    <a:lumMod val="75000"/>
                    <a:lumOff val="25000"/>
                  </a:schemeClr>
                </a:solidFill>
              </a:rPr>
              <a:t> and register 60 days from your insurance effective date</a:t>
            </a:r>
            <a:endParaRPr lang="en-US" b="1" dirty="0">
              <a:solidFill>
                <a:srgbClr val="6CC24A"/>
              </a:solidFill>
            </a:endParaRPr>
          </a:p>
        </p:txBody>
      </p:sp>
      <p:sp>
        <p:nvSpPr>
          <p:cNvPr id="4" name="Slide Number Placeholder 3"/>
          <p:cNvSpPr>
            <a:spLocks noGrp="1"/>
          </p:cNvSpPr>
          <p:nvPr>
            <p:ph type="sldNum" sz="quarter" idx="10"/>
          </p:nvPr>
        </p:nvSpPr>
        <p:spPr/>
        <p:txBody>
          <a:bodyPr/>
          <a:lstStyle/>
          <a:p>
            <a:pPr>
              <a:defRPr/>
            </a:pPr>
            <a:fld id="{9E4BDB96-090D-4C45-8E42-302AC2E36EF9}" type="slidenum">
              <a:rPr lang="en-US" smtClean="0"/>
              <a:pPr>
                <a:defRPr/>
              </a:pPr>
              <a:t>10</a:t>
            </a:fld>
            <a:endParaRPr lang="en-US" dirty="0"/>
          </a:p>
        </p:txBody>
      </p:sp>
      <p:sp>
        <p:nvSpPr>
          <p:cNvPr id="14" name="Title 1"/>
          <p:cNvSpPr>
            <a:spLocks noGrp="1"/>
          </p:cNvSpPr>
          <p:nvPr>
            <p:ph type="title"/>
          </p:nvPr>
        </p:nvSpPr>
        <p:spPr>
          <a:xfrm>
            <a:off x="285751" y="179388"/>
            <a:ext cx="8696324" cy="1143000"/>
          </a:xfrm>
        </p:spPr>
        <p:txBody>
          <a:bodyPr/>
          <a:lstStyle/>
          <a:p>
            <a:r>
              <a:rPr lang="en-US" sz="2800" b="1" dirty="0"/>
              <a:t>Questions or Concerns?</a:t>
            </a:r>
          </a:p>
        </p:txBody>
      </p:sp>
      <p:grpSp>
        <p:nvGrpSpPr>
          <p:cNvPr id="10" name="Group 11">
            <a:extLst>
              <a:ext uri="{FF2B5EF4-FFF2-40B4-BE49-F238E27FC236}">
                <a16:creationId xmlns:a16="http://schemas.microsoft.com/office/drawing/2014/main" id="{8EB7A83D-DEA5-467E-9959-A4F7A9879397}"/>
              </a:ext>
            </a:extLst>
          </p:cNvPr>
          <p:cNvGrpSpPr>
            <a:grpSpLocks/>
          </p:cNvGrpSpPr>
          <p:nvPr/>
        </p:nvGrpSpPr>
        <p:grpSpPr bwMode="auto">
          <a:xfrm>
            <a:off x="3505200" y="4648200"/>
            <a:ext cx="2438400" cy="1685925"/>
            <a:chOff x="2333625" y="3517962"/>
            <a:chExt cx="4114802" cy="2739967"/>
          </a:xfrm>
        </p:grpSpPr>
        <p:pic>
          <p:nvPicPr>
            <p:cNvPr id="11" name="Picture 6">
              <a:extLst>
                <a:ext uri="{FF2B5EF4-FFF2-40B4-BE49-F238E27FC236}">
                  <a16:creationId xmlns:a16="http://schemas.microsoft.com/office/drawing/2014/main" id="{FCA021A1-5585-4AF6-8F5C-A87331430B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3517962"/>
              <a:ext cx="1371602" cy="136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8D69E9C4-2255-4D7A-BD55-F6A912D5873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5227" y="4886329"/>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extLst>
                <a:ext uri="{FF2B5EF4-FFF2-40B4-BE49-F238E27FC236}">
                  <a16:creationId xmlns:a16="http://schemas.microsoft.com/office/drawing/2014/main" id="{7BDF7CE1-76A2-4642-8CDF-4B5CB10897F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6827" y="351796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Recorded Sound">
            <a:hlinkClick r:id="" action="ppaction://media"/>
            <a:extLst>
              <a:ext uri="{FF2B5EF4-FFF2-40B4-BE49-F238E27FC236}">
                <a16:creationId xmlns:a16="http://schemas.microsoft.com/office/drawing/2014/main" id="{07A57148-89A2-4CC9-83D9-4D14ED389B9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600389" y="5912146"/>
            <a:ext cx="406400" cy="406400"/>
          </a:xfrm>
          <a:prstGeom prst="rect">
            <a:avLst/>
          </a:prstGeom>
        </p:spPr>
      </p:pic>
    </p:spTree>
    <p:extLst>
      <p:ext uri="{BB962C8B-B14F-4D97-AF65-F5344CB8AC3E}">
        <p14:creationId xmlns:p14="http://schemas.microsoft.com/office/powerpoint/2010/main" val="1080398241"/>
      </p:ext>
    </p:extLst>
  </p:cSld>
  <p:clrMapOvr>
    <a:masterClrMapping/>
  </p:clrMapOvr>
  <p:transition spd="med" advTm="3221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179388"/>
            <a:ext cx="8696324" cy="1143000"/>
          </a:xfrm>
        </p:spPr>
        <p:txBody>
          <a:bodyPr/>
          <a:lstStyle/>
          <a:p>
            <a:r>
              <a:rPr lang="en-US" sz="2800" b="1" dirty="0"/>
              <a:t>Welcome to the State of Connecticut Health Enhancement Program</a:t>
            </a:r>
          </a:p>
        </p:txBody>
      </p:sp>
      <p:sp>
        <p:nvSpPr>
          <p:cNvPr id="3" name="Content Placeholder 2"/>
          <p:cNvSpPr>
            <a:spLocks noGrp="1"/>
          </p:cNvSpPr>
          <p:nvPr>
            <p:ph idx="1"/>
          </p:nvPr>
        </p:nvSpPr>
        <p:spPr>
          <a:xfrm>
            <a:off x="319088" y="1476375"/>
            <a:ext cx="8505825" cy="4525963"/>
          </a:xfrm>
        </p:spPr>
        <p:txBody>
          <a:bodyPr/>
          <a:lstStyle/>
          <a:p>
            <a:pPr marL="0" indent="0">
              <a:buNone/>
            </a:pPr>
            <a:r>
              <a:rPr lang="en-US" dirty="0"/>
              <a:t>Care Management Solutions Inc. (CMSI), a division of WellSpark administers HEP for the State of Connecticut Employees and Municipalities that join the partnership plan.</a:t>
            </a:r>
          </a:p>
          <a:p>
            <a:pPr marL="0" indent="0">
              <a:buNone/>
            </a:pPr>
            <a:endParaRPr lang="en-US" dirty="0"/>
          </a:p>
          <a:p>
            <a:pPr marL="0" indent="0">
              <a:buNone/>
            </a:pPr>
            <a:endParaRPr lang="en-US" sz="2400" b="1" dirty="0">
              <a:solidFill>
                <a:srgbClr val="6CC24A"/>
              </a:solidFill>
            </a:endParaRPr>
          </a:p>
          <a:p>
            <a:pPr marL="0" indent="0">
              <a:buNone/>
            </a:pPr>
            <a:endParaRPr lang="en-US" sz="2400" b="1" dirty="0">
              <a:solidFill>
                <a:srgbClr val="6CC24A"/>
              </a:solidFill>
            </a:endParaRPr>
          </a:p>
          <a:p>
            <a:pPr marL="0" indent="0">
              <a:buNone/>
            </a:pPr>
            <a:endParaRPr lang="en-US" sz="2400" b="1" dirty="0">
              <a:solidFill>
                <a:srgbClr val="6CC24A"/>
              </a:solidFill>
            </a:endParaRPr>
          </a:p>
          <a:p>
            <a:pPr marL="0" indent="0">
              <a:buNone/>
            </a:pPr>
            <a:endParaRPr lang="en-US" sz="2400" b="1" dirty="0">
              <a:solidFill>
                <a:srgbClr val="6CC24A"/>
              </a:solidFill>
            </a:endParaRPr>
          </a:p>
          <a:p>
            <a:pPr marL="0" indent="0">
              <a:buNone/>
            </a:pPr>
            <a:endParaRPr lang="en-US" sz="2400" b="1" dirty="0">
              <a:solidFill>
                <a:srgbClr val="6CC24A"/>
              </a:solidFill>
            </a:endParaRPr>
          </a:p>
          <a:p>
            <a:pPr marL="0" indent="0">
              <a:buNone/>
            </a:pPr>
            <a:r>
              <a:rPr lang="en-US" sz="2400" b="1" dirty="0">
                <a:solidFill>
                  <a:srgbClr val="6CC24A"/>
                </a:solidFill>
              </a:rPr>
              <a:t>Purpose of HEP</a:t>
            </a:r>
          </a:p>
          <a:p>
            <a:pPr marL="0" indent="0">
              <a:buNone/>
            </a:pPr>
            <a:r>
              <a:rPr lang="en-US" dirty="0"/>
              <a:t>To positively impact the overall health of its participants through two components: Preventive Requirements and Chronic Condition Education and Counseling</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E4BDB96-090D-4C45-8E42-302AC2E36EF9}" type="slidenum">
              <a:rPr kumimoji="0" lang="en-US" sz="1100" b="1" i="0" u="none" strike="noStrike" kern="1200" cap="none" spc="0" normalizeH="0" baseline="0" noProof="0" smtClean="0">
                <a:ln>
                  <a:noFill/>
                </a:ln>
                <a:solidFill>
                  <a:prstClr val="white"/>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100" b="1" i="0" u="none" strike="noStrike" kern="1200" cap="none" spc="0" normalizeH="0" baseline="0" noProof="0" dirty="0">
              <a:ln>
                <a:noFill/>
              </a:ln>
              <a:solidFill>
                <a:prstClr val="white"/>
              </a:solidFill>
              <a:effectLst/>
              <a:uLnTx/>
              <a:uFillTx/>
              <a:latin typeface="Arial"/>
              <a:ea typeface="+mn-ea"/>
              <a:cs typeface="Arial" charset="0"/>
            </a:endParaRPr>
          </a:p>
        </p:txBody>
      </p:sp>
      <p:grpSp>
        <p:nvGrpSpPr>
          <p:cNvPr id="10" name="Group 9"/>
          <p:cNvGrpSpPr/>
          <p:nvPr/>
        </p:nvGrpSpPr>
        <p:grpSpPr>
          <a:xfrm>
            <a:off x="932684" y="2741580"/>
            <a:ext cx="7278632" cy="1374840"/>
            <a:chOff x="1006475" y="2581276"/>
            <a:chExt cx="7278632" cy="137484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475" y="2581276"/>
              <a:ext cx="1371602" cy="13748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199" y="2584512"/>
              <a:ext cx="1371602" cy="136836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9968" y="2582889"/>
              <a:ext cx="1365139" cy="1365139"/>
            </a:xfrm>
            <a:prstGeom prst="rect">
              <a:avLst/>
            </a:prstGeom>
          </p:spPr>
        </p:pic>
      </p:grpSp>
      <p:sp>
        <p:nvSpPr>
          <p:cNvPr id="11" name="TextBox 10"/>
          <p:cNvSpPr txBox="1"/>
          <p:nvPr/>
        </p:nvSpPr>
        <p:spPr>
          <a:xfrm>
            <a:off x="2754652" y="2967335"/>
            <a:ext cx="588623" cy="9233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E57A7"/>
                </a:solidFill>
                <a:effectLst/>
                <a:uLnTx/>
                <a:uFillTx/>
                <a:latin typeface="Arial"/>
                <a:ea typeface="+mn-ea"/>
                <a:cs typeface="Arial" charset="0"/>
              </a:rPr>
              <a:t>+</a:t>
            </a:r>
          </a:p>
        </p:txBody>
      </p:sp>
      <p:sp>
        <p:nvSpPr>
          <p:cNvPr id="12" name="TextBox 11"/>
          <p:cNvSpPr txBox="1"/>
          <p:nvPr/>
        </p:nvSpPr>
        <p:spPr>
          <a:xfrm>
            <a:off x="5745502" y="2967335"/>
            <a:ext cx="588623" cy="9233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E57A7"/>
                </a:solidFill>
                <a:effectLst/>
                <a:uLnTx/>
                <a:uFillTx/>
                <a:latin typeface="Arial"/>
                <a:ea typeface="+mn-ea"/>
                <a:cs typeface="Arial" charset="0"/>
              </a:rPr>
              <a:t>+</a:t>
            </a:r>
          </a:p>
        </p:txBody>
      </p:sp>
      <p:pic>
        <p:nvPicPr>
          <p:cNvPr id="16" name="slide two ">
            <a:hlinkClick r:id="" action="ppaction://media"/>
            <a:extLst>
              <a:ext uri="{FF2B5EF4-FFF2-40B4-BE49-F238E27FC236}">
                <a16:creationId xmlns:a16="http://schemas.microsoft.com/office/drawing/2014/main" id="{598F04C4-04CC-4DB6-B3A3-9433473E2DE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621712" y="5830083"/>
            <a:ext cx="406400" cy="406400"/>
          </a:xfrm>
          <a:prstGeom prst="rect">
            <a:avLst/>
          </a:prstGeom>
        </p:spPr>
      </p:pic>
    </p:spTree>
    <p:extLst>
      <p:ext uri="{BB962C8B-B14F-4D97-AF65-F5344CB8AC3E}">
        <p14:creationId xmlns:p14="http://schemas.microsoft.com/office/powerpoint/2010/main" val="1194048574"/>
      </p:ext>
    </p:extLst>
  </p:cSld>
  <p:clrMapOvr>
    <a:masterClrMapping/>
  </p:clrMapOvr>
  <p:transition spd="med" advTm="1806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6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6225"/>
            <a:ext cx="8229600" cy="4525963"/>
          </a:xfrm>
        </p:spPr>
        <p:txBody>
          <a:bodyPr/>
          <a:lstStyle/>
          <a:p>
            <a:pPr>
              <a:buClr>
                <a:srgbClr val="6CC24A"/>
              </a:buClr>
              <a:buFont typeface="Arial" panose="020B0604020202020204" pitchFamily="34" charset="0"/>
              <a:buChar char="•"/>
            </a:pPr>
            <a:r>
              <a:rPr lang="en-US" dirty="0"/>
              <a:t>All requirements and chronic condition education are measured per </a:t>
            </a:r>
            <a:r>
              <a:rPr lang="en-US" b="1" dirty="0">
                <a:solidFill>
                  <a:srgbClr val="6CC24A"/>
                </a:solidFill>
              </a:rPr>
              <a:t>calendar year</a:t>
            </a:r>
          </a:p>
          <a:p>
            <a:pPr marL="0" indent="0">
              <a:buClr>
                <a:srgbClr val="6CC24A"/>
              </a:buClr>
              <a:buNone/>
            </a:pPr>
            <a:endParaRPr lang="en-US" dirty="0"/>
          </a:p>
          <a:p>
            <a:pPr>
              <a:buClr>
                <a:srgbClr val="6CC24A"/>
              </a:buClr>
              <a:buFont typeface="Arial" panose="020B0604020202020204" pitchFamily="34" charset="0"/>
              <a:buChar char="•"/>
            </a:pPr>
            <a:r>
              <a:rPr lang="en-US" dirty="0"/>
              <a:t>Preventive requirements are determined by </a:t>
            </a:r>
            <a:r>
              <a:rPr lang="en-US" b="1" dirty="0">
                <a:solidFill>
                  <a:srgbClr val="6CC24A"/>
                </a:solidFill>
              </a:rPr>
              <a:t>age and gender</a:t>
            </a:r>
            <a:r>
              <a:rPr lang="en-US" b="1" dirty="0">
                <a:solidFill>
                  <a:srgbClr val="385E9D"/>
                </a:solidFill>
              </a:rPr>
              <a:t> </a:t>
            </a:r>
          </a:p>
          <a:p>
            <a:pPr>
              <a:buClr>
                <a:srgbClr val="6CC24A"/>
              </a:buClr>
              <a:buFont typeface="Arial" panose="020B0604020202020204" pitchFamily="34" charset="0"/>
              <a:buChar char="•"/>
            </a:pPr>
            <a:endParaRPr lang="en-US" b="1" dirty="0">
              <a:solidFill>
                <a:srgbClr val="385E9D"/>
              </a:solidFill>
            </a:endParaRPr>
          </a:p>
          <a:p>
            <a:pPr>
              <a:buClr>
                <a:srgbClr val="6CC24A"/>
              </a:buClr>
              <a:buFont typeface="Arial" panose="020B0604020202020204" pitchFamily="34" charset="0"/>
              <a:buChar char="•"/>
            </a:pPr>
            <a:r>
              <a:rPr lang="en-US" dirty="0"/>
              <a:t>Chronic conditions are determined through claims and medication history on an individual basis</a:t>
            </a:r>
          </a:p>
          <a:p>
            <a:pPr marL="0" indent="0">
              <a:buClr>
                <a:srgbClr val="6CC24A"/>
              </a:buClr>
              <a:buNone/>
            </a:pPr>
            <a:endParaRPr lang="en-US" dirty="0"/>
          </a:p>
          <a:p>
            <a:pPr>
              <a:buClr>
                <a:srgbClr val="6CC24A"/>
              </a:buClr>
              <a:buFont typeface="Arial" panose="020B0604020202020204" pitchFamily="34" charset="0"/>
              <a:buChar char="•"/>
            </a:pPr>
            <a:r>
              <a:rPr lang="en-US" dirty="0"/>
              <a:t>All requirements (preventive and chronic education) are to be completed by </a:t>
            </a:r>
            <a:r>
              <a:rPr lang="en-US" b="1" dirty="0">
                <a:solidFill>
                  <a:srgbClr val="6CC24A"/>
                </a:solidFill>
              </a:rPr>
              <a:t>December 31</a:t>
            </a:r>
            <a:r>
              <a:rPr lang="en-US" dirty="0"/>
              <a:t> of each year</a:t>
            </a:r>
          </a:p>
          <a:p>
            <a:pPr marL="0" indent="0">
              <a:buClr>
                <a:srgbClr val="6CC24A"/>
              </a:buClr>
              <a:buNone/>
            </a:pPr>
            <a:endParaRPr lang="en-US" dirty="0"/>
          </a:p>
          <a:p>
            <a:pPr>
              <a:buClr>
                <a:srgbClr val="6CC24A"/>
              </a:buClr>
              <a:buFont typeface="Arial" panose="020B0604020202020204" pitchFamily="34" charset="0"/>
              <a:buChar char="•"/>
            </a:pPr>
            <a:r>
              <a:rPr lang="en-US" dirty="0"/>
              <a:t>If you have joined HEP at any time after </a:t>
            </a:r>
            <a:r>
              <a:rPr lang="en-US" b="1" dirty="0">
                <a:solidFill>
                  <a:srgbClr val="6CC24A"/>
                </a:solidFill>
              </a:rPr>
              <a:t>January 1</a:t>
            </a:r>
            <a:r>
              <a:rPr lang="en-US" b="1" baseline="30000" dirty="0">
                <a:solidFill>
                  <a:srgbClr val="6CC24A"/>
                </a:solidFill>
              </a:rPr>
              <a:t>st</a:t>
            </a:r>
            <a:r>
              <a:rPr lang="en-US" b="1" dirty="0">
                <a:solidFill>
                  <a:srgbClr val="6CC24A"/>
                </a:solidFill>
              </a:rPr>
              <a:t> </a:t>
            </a:r>
            <a:r>
              <a:rPr lang="en-US" dirty="0"/>
              <a:t>of the current year, you will have until the end of the following year to complete your requirements</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E4BDB96-090D-4C45-8E42-302AC2E36EF9}" type="slidenum">
              <a:rPr kumimoji="0" lang="en-US" sz="1100" b="1" i="0" u="none" strike="noStrike" kern="1200" cap="none" spc="0" normalizeH="0" baseline="0" noProof="0" smtClean="0">
                <a:ln>
                  <a:noFill/>
                </a:ln>
                <a:solidFill>
                  <a:prstClr val="white"/>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100" b="1"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5" name="Title 1"/>
          <p:cNvSpPr txBox="1">
            <a:spLocks/>
          </p:cNvSpPr>
          <p:nvPr/>
        </p:nvSpPr>
        <p:spPr bwMode="auto">
          <a:xfrm>
            <a:off x="285751" y="179388"/>
            <a:ext cx="86963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kern="1200">
                <a:solidFill>
                  <a:srgbClr val="15397F"/>
                </a:solidFill>
                <a:latin typeface="+mj-lt"/>
                <a:ea typeface="+mn-ea"/>
                <a:cs typeface="+mn-cs"/>
              </a:defRPr>
            </a:lvl1pPr>
            <a:lvl2pPr algn="l" rtl="0" eaLnBrk="0" fontAlgn="base" hangingPunct="0">
              <a:spcBef>
                <a:spcPct val="0"/>
              </a:spcBef>
              <a:spcAft>
                <a:spcPct val="0"/>
              </a:spcAft>
              <a:defRPr sz="3600">
                <a:solidFill>
                  <a:schemeClr val="accent1"/>
                </a:solidFill>
                <a:latin typeface="Arial" charset="0"/>
              </a:defRPr>
            </a:lvl2pPr>
            <a:lvl3pPr algn="l" rtl="0" eaLnBrk="0" fontAlgn="base" hangingPunct="0">
              <a:spcBef>
                <a:spcPct val="0"/>
              </a:spcBef>
              <a:spcAft>
                <a:spcPct val="0"/>
              </a:spcAft>
              <a:defRPr sz="3600">
                <a:solidFill>
                  <a:schemeClr val="accent1"/>
                </a:solidFill>
                <a:latin typeface="Arial" charset="0"/>
              </a:defRPr>
            </a:lvl3pPr>
            <a:lvl4pPr algn="l" rtl="0" eaLnBrk="0" fontAlgn="base" hangingPunct="0">
              <a:spcBef>
                <a:spcPct val="0"/>
              </a:spcBef>
              <a:spcAft>
                <a:spcPct val="0"/>
              </a:spcAft>
              <a:defRPr sz="3600">
                <a:solidFill>
                  <a:schemeClr val="accent1"/>
                </a:solidFill>
                <a:latin typeface="Arial" charset="0"/>
              </a:defRPr>
            </a:lvl4pPr>
            <a:lvl5pPr algn="l" rtl="0" eaLnBrk="0" fontAlgn="base" hangingPunct="0">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5397F"/>
                </a:solidFill>
                <a:effectLst/>
                <a:uLnTx/>
                <a:uFillTx/>
                <a:latin typeface="Arial"/>
                <a:ea typeface="+mn-ea"/>
                <a:cs typeface="+mn-cs"/>
              </a:rPr>
              <a:t>How HEP Works</a:t>
            </a:r>
          </a:p>
        </p:txBody>
      </p:sp>
      <p:pic>
        <p:nvPicPr>
          <p:cNvPr id="6" name="Slide Three ">
            <a:hlinkClick r:id="" action="ppaction://media"/>
            <a:extLst>
              <a:ext uri="{FF2B5EF4-FFF2-40B4-BE49-F238E27FC236}">
                <a16:creationId xmlns:a16="http://schemas.microsoft.com/office/drawing/2014/main" id="{8E1884E4-667C-4A7D-9B26-D711045122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28038" y="5795344"/>
            <a:ext cx="406400" cy="406400"/>
          </a:xfrm>
          <a:prstGeom prst="rect">
            <a:avLst/>
          </a:prstGeom>
        </p:spPr>
      </p:pic>
    </p:spTree>
    <p:extLst>
      <p:ext uri="{BB962C8B-B14F-4D97-AF65-F5344CB8AC3E}">
        <p14:creationId xmlns:p14="http://schemas.microsoft.com/office/powerpoint/2010/main" val="3760106491"/>
      </p:ext>
    </p:extLst>
  </p:cSld>
  <p:clrMapOvr>
    <a:masterClrMapping/>
  </p:clrMapOvr>
  <p:transition spd="med" advTm="5037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2">
            <a:extLst>
              <a:ext uri="{FF2B5EF4-FFF2-40B4-BE49-F238E27FC236}">
                <a16:creationId xmlns:a16="http://schemas.microsoft.com/office/drawing/2014/main" id="{6BCBFB31-367B-4890-8B49-8E13AA07949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Arial" panose="020B0604020202020204" pitchFamily="34" charset="0"/>
              </a:defRPr>
            </a:lvl1pPr>
            <a:lvl2pPr marL="742950" indent="-285750">
              <a:spcBef>
                <a:spcPct val="20000"/>
              </a:spcBef>
              <a:buFont typeface="Arial" panose="020B0604020202020204" pitchFamily="34" charset="0"/>
              <a:buChar char="–"/>
              <a:defRPr sz="2000">
                <a:solidFill>
                  <a:srgbClr val="595959"/>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rgbClr val="595959"/>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595959"/>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rgbClr val="595959"/>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defRPr>
            </a:lvl9pPr>
          </a:lstStyle>
          <a:p>
            <a:pPr>
              <a:spcBef>
                <a:spcPct val="0"/>
              </a:spcBef>
              <a:buFontTx/>
              <a:buNone/>
            </a:pPr>
            <a:fld id="{53A1F9E6-95D4-4C13-9759-282FE2F4359D}" type="slidenum">
              <a:rPr lang="en-US" altLang="en-US" sz="1100" smtClean="0">
                <a:solidFill>
                  <a:srgbClr val="FFFFFF"/>
                </a:solidFill>
              </a:rPr>
              <a:pPr>
                <a:spcBef>
                  <a:spcPct val="0"/>
                </a:spcBef>
                <a:buFontTx/>
                <a:buNone/>
              </a:pPr>
              <a:t>4</a:t>
            </a:fld>
            <a:endParaRPr lang="en-US" altLang="en-US" sz="1100">
              <a:solidFill>
                <a:srgbClr val="FFFFFF"/>
              </a:solidFill>
            </a:endParaRPr>
          </a:p>
        </p:txBody>
      </p:sp>
      <p:sp>
        <p:nvSpPr>
          <p:cNvPr id="71683" name="Title 1">
            <a:extLst>
              <a:ext uri="{FF2B5EF4-FFF2-40B4-BE49-F238E27FC236}">
                <a16:creationId xmlns:a16="http://schemas.microsoft.com/office/drawing/2014/main" id="{1127D05E-3136-4DDC-98B3-1A4CD0F72A14}"/>
              </a:ext>
            </a:extLst>
          </p:cNvPr>
          <p:cNvSpPr txBox="1">
            <a:spLocks/>
          </p:cNvSpPr>
          <p:nvPr/>
        </p:nvSpPr>
        <p:spPr bwMode="auto">
          <a:xfrm>
            <a:off x="285750" y="179388"/>
            <a:ext cx="8696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595959"/>
                </a:solidFill>
                <a:latin typeface="Arial" panose="020B0604020202020204" pitchFamily="34" charset="0"/>
              </a:defRPr>
            </a:lvl1pPr>
            <a:lvl2pPr marL="742950" indent="-285750">
              <a:spcBef>
                <a:spcPct val="20000"/>
              </a:spcBef>
              <a:buFont typeface="Arial" panose="020B0604020202020204" pitchFamily="34" charset="0"/>
              <a:buChar char="–"/>
              <a:defRPr sz="2000">
                <a:solidFill>
                  <a:srgbClr val="595959"/>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rgbClr val="595959"/>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595959"/>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rgbClr val="595959"/>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defRPr>
            </a:lvl9pPr>
          </a:lstStyle>
          <a:p>
            <a:pPr>
              <a:spcBef>
                <a:spcPct val="0"/>
              </a:spcBef>
              <a:buFontTx/>
              <a:buNone/>
            </a:pPr>
            <a:r>
              <a:rPr lang="en-US" altLang="en-US" sz="2800" b="1">
                <a:solidFill>
                  <a:srgbClr val="1B2B69"/>
                </a:solidFill>
              </a:rPr>
              <a:t>Preventive Requirements</a:t>
            </a:r>
          </a:p>
        </p:txBody>
      </p:sp>
      <p:pic>
        <p:nvPicPr>
          <p:cNvPr id="71685" name="Picture 6" descr="C:\Users\kareocon\AppData\Roaming\PixelMetrics\CaptureWiz\Temp\5.png">
            <a:extLst>
              <a:ext uri="{FF2B5EF4-FFF2-40B4-BE49-F238E27FC236}">
                <a16:creationId xmlns:a16="http://schemas.microsoft.com/office/drawing/2014/main" id="{64740826-F940-456A-8FA5-D1A2AF9DF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29" y="1060449"/>
            <a:ext cx="32861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8" descr="C:\Users\kareocon\AppData\Roaming\PixelMetrics\CaptureWiz\Temp\6.png">
            <a:extLst>
              <a:ext uri="{FF2B5EF4-FFF2-40B4-BE49-F238E27FC236}">
                <a16:creationId xmlns:a16="http://schemas.microsoft.com/office/drawing/2014/main" id="{F33D0023-0DAC-44E3-BCEE-4CDE9E4D2F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 y="6096000"/>
            <a:ext cx="56721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apribela\AppData\Roaming\PixelMetrics\CaptureWiz\Temp\43.png">
            <a:extLst>
              <a:ext uri="{FF2B5EF4-FFF2-40B4-BE49-F238E27FC236}">
                <a16:creationId xmlns:a16="http://schemas.microsoft.com/office/drawing/2014/main" id="{DF68A5A4-974F-486A-ADEA-6614AE8383E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81000" y="1418653"/>
            <a:ext cx="8265795" cy="4592193"/>
          </a:xfrm>
          <a:prstGeom prst="rect">
            <a:avLst/>
          </a:prstGeom>
          <a:noFill/>
          <a:ln>
            <a:noFill/>
          </a:ln>
        </p:spPr>
      </p:pic>
      <p:pic>
        <p:nvPicPr>
          <p:cNvPr id="9" name="Recorded Sound">
            <a:hlinkClick r:id="" action="ppaction://media"/>
            <a:extLst>
              <a:ext uri="{FF2B5EF4-FFF2-40B4-BE49-F238E27FC236}">
                <a16:creationId xmlns:a16="http://schemas.microsoft.com/office/drawing/2014/main" id="{9968962B-5DB9-48A9-B407-8349CEB715F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75675" y="6010846"/>
            <a:ext cx="406400" cy="406400"/>
          </a:xfrm>
          <a:prstGeom prst="rect">
            <a:avLst/>
          </a:prstGeom>
        </p:spPr>
      </p:pic>
    </p:spTree>
    <p:extLst>
      <p:ext uri="{BB962C8B-B14F-4D97-AF65-F5344CB8AC3E}">
        <p14:creationId xmlns:p14="http://schemas.microsoft.com/office/powerpoint/2010/main" val="3112024475"/>
      </p:ext>
    </p:extLst>
  </p:cSld>
  <p:clrMapOvr>
    <a:masterClrMapping/>
  </p:clrMapOvr>
  <p:transition spd="med" advTm="3893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4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marL="0" indent="0">
              <a:buNone/>
            </a:pPr>
            <a:r>
              <a:rPr lang="en-US" dirty="0"/>
              <a:t>The HEP program requires participants who have been identified with one or more of the following chronic conditions to complete annual educational requirements related to their disease, as well as accept a call from a CMSI registered nurse if one should reach out:</a:t>
            </a:r>
          </a:p>
          <a:p>
            <a:pPr marL="0" indent="0">
              <a:buNone/>
            </a:pPr>
            <a:endParaRPr lang="en-US" sz="1200" dirty="0"/>
          </a:p>
          <a:p>
            <a:pPr lvl="1">
              <a:buClr>
                <a:srgbClr val="6CC24A"/>
              </a:buClr>
              <a:buFont typeface="Arial" panose="020B0604020202020204" pitchFamily="34" charset="0"/>
              <a:buChar char="•"/>
            </a:pPr>
            <a:r>
              <a:rPr lang="en-US" dirty="0"/>
              <a:t>Diabetes (Type 1 or 2)</a:t>
            </a:r>
          </a:p>
          <a:p>
            <a:pPr lvl="1">
              <a:buClr>
                <a:srgbClr val="6CC24A"/>
              </a:buClr>
              <a:buFont typeface="Arial" panose="020B0604020202020204" pitchFamily="34" charset="0"/>
              <a:buChar char="•"/>
            </a:pPr>
            <a:r>
              <a:rPr lang="en-US" dirty="0"/>
              <a:t>Asthma</a:t>
            </a:r>
          </a:p>
          <a:p>
            <a:pPr lvl="1">
              <a:buClr>
                <a:srgbClr val="6CC24A"/>
              </a:buClr>
              <a:buFont typeface="Arial" panose="020B0604020202020204" pitchFamily="34" charset="0"/>
              <a:buChar char="•"/>
            </a:pPr>
            <a:r>
              <a:rPr lang="en-US" dirty="0"/>
              <a:t>COPD</a:t>
            </a:r>
          </a:p>
          <a:p>
            <a:pPr lvl="1">
              <a:buClr>
                <a:srgbClr val="6CC24A"/>
              </a:buClr>
              <a:buFont typeface="Arial" panose="020B0604020202020204" pitchFamily="34" charset="0"/>
              <a:buChar char="•"/>
            </a:pPr>
            <a:r>
              <a:rPr lang="en-US" dirty="0"/>
              <a:t>Heart Disease/Heart Failure</a:t>
            </a:r>
          </a:p>
          <a:p>
            <a:pPr lvl="1">
              <a:buClr>
                <a:srgbClr val="6CC24A"/>
              </a:buClr>
              <a:buFont typeface="Arial" panose="020B0604020202020204" pitchFamily="34" charset="0"/>
              <a:buChar char="•"/>
            </a:pPr>
            <a:r>
              <a:rPr lang="en-US" dirty="0"/>
              <a:t>Hyperlipidemia</a:t>
            </a:r>
          </a:p>
          <a:p>
            <a:pPr lvl="1">
              <a:buClr>
                <a:srgbClr val="6CC24A"/>
              </a:buClr>
              <a:buFont typeface="Arial" panose="020B0604020202020204" pitchFamily="34" charset="0"/>
              <a:buChar char="•"/>
            </a:pPr>
            <a:r>
              <a:rPr lang="en-US" dirty="0"/>
              <a:t>Hypertension</a:t>
            </a:r>
          </a:p>
          <a:p>
            <a:endParaRPr lang="en-US" dirty="0"/>
          </a:p>
          <a:p>
            <a:pPr marL="0" indent="0">
              <a:buNone/>
            </a:pPr>
            <a:r>
              <a:rPr lang="en-US" dirty="0"/>
              <a:t>All educational materials can be found at </a:t>
            </a:r>
            <a:r>
              <a:rPr lang="en-US" b="1" dirty="0">
                <a:solidFill>
                  <a:srgbClr val="6CC24A"/>
                </a:solidFill>
              </a:rPr>
              <a:t>CTHEP.com</a:t>
            </a:r>
          </a:p>
        </p:txBody>
      </p:sp>
      <p:sp>
        <p:nvSpPr>
          <p:cNvPr id="4" name="Slide Number Placeholder 3"/>
          <p:cNvSpPr>
            <a:spLocks noGrp="1"/>
          </p:cNvSpPr>
          <p:nvPr>
            <p:ph type="sldNum" sz="quarter" idx="10"/>
          </p:nvPr>
        </p:nvSpPr>
        <p:spPr/>
        <p:txBody>
          <a:bodyPr/>
          <a:lstStyle/>
          <a:p>
            <a:pPr>
              <a:defRPr/>
            </a:pPr>
            <a:fld id="{9E4BDB96-090D-4C45-8E42-302AC2E36EF9}" type="slidenum">
              <a:rPr lang="en-US" smtClean="0"/>
              <a:pPr>
                <a:defRPr/>
              </a:pPr>
              <a:t>5</a:t>
            </a:fld>
            <a:endParaRPr lang="en-US" dirty="0"/>
          </a:p>
        </p:txBody>
      </p:sp>
      <p:sp>
        <p:nvSpPr>
          <p:cNvPr id="5" name="Title 1"/>
          <p:cNvSpPr txBox="1">
            <a:spLocks/>
          </p:cNvSpPr>
          <p:nvPr/>
        </p:nvSpPr>
        <p:spPr bwMode="auto">
          <a:xfrm>
            <a:off x="285751" y="179388"/>
            <a:ext cx="86963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kern="1200">
                <a:solidFill>
                  <a:srgbClr val="15397F"/>
                </a:solidFill>
                <a:latin typeface="+mj-lt"/>
                <a:ea typeface="+mn-ea"/>
                <a:cs typeface="+mn-cs"/>
              </a:defRPr>
            </a:lvl1pPr>
            <a:lvl2pPr algn="l" rtl="0" eaLnBrk="0" fontAlgn="base" hangingPunct="0">
              <a:spcBef>
                <a:spcPct val="0"/>
              </a:spcBef>
              <a:spcAft>
                <a:spcPct val="0"/>
              </a:spcAft>
              <a:defRPr sz="3600">
                <a:solidFill>
                  <a:schemeClr val="accent1"/>
                </a:solidFill>
                <a:latin typeface="Arial" charset="0"/>
              </a:defRPr>
            </a:lvl2pPr>
            <a:lvl3pPr algn="l" rtl="0" eaLnBrk="0" fontAlgn="base" hangingPunct="0">
              <a:spcBef>
                <a:spcPct val="0"/>
              </a:spcBef>
              <a:spcAft>
                <a:spcPct val="0"/>
              </a:spcAft>
              <a:defRPr sz="3600">
                <a:solidFill>
                  <a:schemeClr val="accent1"/>
                </a:solidFill>
                <a:latin typeface="Arial" charset="0"/>
              </a:defRPr>
            </a:lvl3pPr>
            <a:lvl4pPr algn="l" rtl="0" eaLnBrk="0" fontAlgn="base" hangingPunct="0">
              <a:spcBef>
                <a:spcPct val="0"/>
              </a:spcBef>
              <a:spcAft>
                <a:spcPct val="0"/>
              </a:spcAft>
              <a:defRPr sz="3600">
                <a:solidFill>
                  <a:schemeClr val="accent1"/>
                </a:solidFill>
                <a:latin typeface="Arial" charset="0"/>
              </a:defRPr>
            </a:lvl4pPr>
            <a:lvl5pPr algn="l" rtl="0" eaLnBrk="0" fontAlgn="base" hangingPunct="0">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r>
              <a:rPr lang="en-US" sz="2800" b="1" dirty="0"/>
              <a:t>Chronic Condition Education and Counseling</a:t>
            </a:r>
          </a:p>
        </p:txBody>
      </p:sp>
      <p:pic>
        <p:nvPicPr>
          <p:cNvPr id="8" name="Slide Five ">
            <a:hlinkClick r:id="" action="ppaction://media"/>
            <a:extLst>
              <a:ext uri="{FF2B5EF4-FFF2-40B4-BE49-F238E27FC236}">
                <a16:creationId xmlns:a16="http://schemas.microsoft.com/office/drawing/2014/main" id="{DAD294DD-295C-43D6-BFFF-18F8B1375D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39064" y="5701420"/>
            <a:ext cx="543011" cy="543011"/>
          </a:xfrm>
          <a:prstGeom prst="rect">
            <a:avLst/>
          </a:prstGeom>
        </p:spPr>
      </p:pic>
    </p:spTree>
    <p:extLst>
      <p:ext uri="{BB962C8B-B14F-4D97-AF65-F5344CB8AC3E}">
        <p14:creationId xmlns:p14="http://schemas.microsoft.com/office/powerpoint/2010/main" val="3392632392"/>
      </p:ext>
    </p:extLst>
  </p:cSld>
  <p:clrMapOvr>
    <a:masterClrMapping/>
  </p:clrMapOvr>
  <p:transition spd="med" advTm="300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pPr marL="0" indent="0">
              <a:buNone/>
            </a:pPr>
            <a:r>
              <a:rPr lang="en-US" b="1" dirty="0">
                <a:solidFill>
                  <a:srgbClr val="6CC24A"/>
                </a:solidFill>
              </a:rPr>
              <a:t>HEP</a:t>
            </a:r>
            <a:r>
              <a:rPr lang="en-US" dirty="0"/>
              <a:t> does not only benefit your health, it also rewards employees and their dependents with a number of financial benefits by remaining compliant with the program:</a:t>
            </a:r>
          </a:p>
          <a:p>
            <a:pPr marL="0" indent="0">
              <a:buNone/>
            </a:pPr>
            <a:endParaRPr lang="en-US" sz="1100" dirty="0"/>
          </a:p>
          <a:p>
            <a:pPr lvl="1">
              <a:spcAft>
                <a:spcPts val="300"/>
              </a:spcAft>
              <a:buClr>
                <a:srgbClr val="6CC24A"/>
              </a:buClr>
              <a:buFont typeface="Arial" panose="020B0604020202020204" pitchFamily="34" charset="0"/>
              <a:buChar char="•"/>
            </a:pPr>
            <a:r>
              <a:rPr lang="en-US" dirty="0"/>
              <a:t>Lower premium payments – Non-HEP employees pay an additional </a:t>
            </a:r>
            <a:r>
              <a:rPr lang="en-US" b="1" dirty="0">
                <a:solidFill>
                  <a:srgbClr val="6CC24A"/>
                </a:solidFill>
              </a:rPr>
              <a:t>$100 per month in premium</a:t>
            </a:r>
          </a:p>
          <a:p>
            <a:pPr lvl="1">
              <a:spcAft>
                <a:spcPts val="300"/>
              </a:spcAft>
              <a:buClr>
                <a:srgbClr val="6CC24A"/>
              </a:buClr>
              <a:buFont typeface="Arial" panose="020B0604020202020204" pitchFamily="34" charset="0"/>
              <a:buChar char="•"/>
            </a:pPr>
            <a:r>
              <a:rPr lang="en-US" dirty="0"/>
              <a:t>Lower out-of-pocket expenses – Non-HEP employees pay </a:t>
            </a:r>
            <a:r>
              <a:rPr lang="en-US" b="1" dirty="0">
                <a:solidFill>
                  <a:srgbClr val="6CC24A"/>
                </a:solidFill>
              </a:rPr>
              <a:t>annual $350 individual/$1,400 family</a:t>
            </a:r>
            <a:r>
              <a:rPr lang="en-US" b="1" dirty="0">
                <a:solidFill>
                  <a:srgbClr val="385E9D"/>
                </a:solidFill>
              </a:rPr>
              <a:t> </a:t>
            </a:r>
            <a:r>
              <a:rPr lang="en-US" dirty="0"/>
              <a:t>in-network medical deductible</a:t>
            </a:r>
          </a:p>
          <a:p>
            <a:pPr lvl="1">
              <a:spcAft>
                <a:spcPts val="300"/>
              </a:spcAft>
              <a:buClr>
                <a:srgbClr val="6CC24A"/>
              </a:buClr>
              <a:buFont typeface="Arial" panose="020B0604020202020204" pitchFamily="34" charset="0"/>
              <a:buChar char="•"/>
            </a:pPr>
            <a:r>
              <a:rPr lang="en-US" dirty="0"/>
              <a:t>Office visit co-pays are </a:t>
            </a:r>
            <a:r>
              <a:rPr lang="en-US" b="1" dirty="0">
                <a:solidFill>
                  <a:srgbClr val="6CC24A"/>
                </a:solidFill>
              </a:rPr>
              <a:t>waived</a:t>
            </a:r>
            <a:r>
              <a:rPr lang="en-US" b="1" dirty="0">
                <a:solidFill>
                  <a:srgbClr val="385E9D"/>
                </a:solidFill>
              </a:rPr>
              <a:t> </a:t>
            </a:r>
            <a:r>
              <a:rPr lang="en-US" dirty="0"/>
              <a:t>for anything related to the chronic conditions</a:t>
            </a:r>
          </a:p>
          <a:p>
            <a:pPr lvl="1">
              <a:spcAft>
                <a:spcPts val="300"/>
              </a:spcAft>
              <a:buClr>
                <a:srgbClr val="6CC24A"/>
              </a:buClr>
              <a:buFont typeface="Arial" panose="020B0604020202020204" pitchFamily="34" charset="0"/>
              <a:buChar char="•"/>
            </a:pPr>
            <a:r>
              <a:rPr lang="en-US" b="1" dirty="0">
                <a:solidFill>
                  <a:srgbClr val="6CC24A"/>
                </a:solidFill>
              </a:rPr>
              <a:t>Lower to $0 co-pays </a:t>
            </a:r>
            <a:r>
              <a:rPr lang="en-US" dirty="0"/>
              <a:t>for medications used to treat any of the chronic conditions mentioned earlier</a:t>
            </a:r>
          </a:p>
        </p:txBody>
      </p:sp>
      <p:sp>
        <p:nvSpPr>
          <p:cNvPr id="4" name="Slide Number Placeholder 3"/>
          <p:cNvSpPr>
            <a:spLocks noGrp="1"/>
          </p:cNvSpPr>
          <p:nvPr>
            <p:ph type="sldNum" sz="quarter" idx="10"/>
          </p:nvPr>
        </p:nvSpPr>
        <p:spPr/>
        <p:txBody>
          <a:bodyPr/>
          <a:lstStyle/>
          <a:p>
            <a:pPr>
              <a:defRPr/>
            </a:pPr>
            <a:fld id="{9E4BDB96-090D-4C45-8E42-302AC2E36EF9}" type="slidenum">
              <a:rPr lang="en-US" smtClean="0"/>
              <a:pPr>
                <a:defRPr/>
              </a:pPr>
              <a:t>6</a:t>
            </a:fld>
            <a:endParaRPr lang="en-US" dirty="0"/>
          </a:p>
        </p:txBody>
      </p:sp>
      <p:sp>
        <p:nvSpPr>
          <p:cNvPr id="6" name="Title 1"/>
          <p:cNvSpPr txBox="1">
            <a:spLocks/>
          </p:cNvSpPr>
          <p:nvPr/>
        </p:nvSpPr>
        <p:spPr bwMode="auto">
          <a:xfrm>
            <a:off x="285751" y="179388"/>
            <a:ext cx="86963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kern="1200">
                <a:solidFill>
                  <a:srgbClr val="15397F"/>
                </a:solidFill>
                <a:latin typeface="+mj-lt"/>
                <a:ea typeface="+mn-ea"/>
                <a:cs typeface="+mn-cs"/>
              </a:defRPr>
            </a:lvl1pPr>
            <a:lvl2pPr algn="l" rtl="0" eaLnBrk="0" fontAlgn="base" hangingPunct="0">
              <a:spcBef>
                <a:spcPct val="0"/>
              </a:spcBef>
              <a:spcAft>
                <a:spcPct val="0"/>
              </a:spcAft>
              <a:defRPr sz="3600">
                <a:solidFill>
                  <a:schemeClr val="accent1"/>
                </a:solidFill>
                <a:latin typeface="Arial" charset="0"/>
              </a:defRPr>
            </a:lvl2pPr>
            <a:lvl3pPr algn="l" rtl="0" eaLnBrk="0" fontAlgn="base" hangingPunct="0">
              <a:spcBef>
                <a:spcPct val="0"/>
              </a:spcBef>
              <a:spcAft>
                <a:spcPct val="0"/>
              </a:spcAft>
              <a:defRPr sz="3600">
                <a:solidFill>
                  <a:schemeClr val="accent1"/>
                </a:solidFill>
                <a:latin typeface="Arial" charset="0"/>
              </a:defRPr>
            </a:lvl3pPr>
            <a:lvl4pPr algn="l" rtl="0" eaLnBrk="0" fontAlgn="base" hangingPunct="0">
              <a:spcBef>
                <a:spcPct val="0"/>
              </a:spcBef>
              <a:spcAft>
                <a:spcPct val="0"/>
              </a:spcAft>
              <a:defRPr sz="3600">
                <a:solidFill>
                  <a:schemeClr val="accent1"/>
                </a:solidFill>
                <a:latin typeface="Arial" charset="0"/>
              </a:defRPr>
            </a:lvl4pPr>
            <a:lvl5pPr algn="l" rtl="0" eaLnBrk="0" fontAlgn="base" hangingPunct="0">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r>
              <a:rPr lang="en-US" sz="2800" b="1" dirty="0"/>
              <a:t>Benefits of HEP</a:t>
            </a:r>
          </a:p>
        </p:txBody>
      </p:sp>
      <p:pic>
        <p:nvPicPr>
          <p:cNvPr id="7" name="Recorded Sound">
            <a:hlinkClick r:id="" action="ppaction://media"/>
            <a:extLst>
              <a:ext uri="{FF2B5EF4-FFF2-40B4-BE49-F238E27FC236}">
                <a16:creationId xmlns:a16="http://schemas.microsoft.com/office/drawing/2014/main" id="{813B38E7-B136-497C-B9B8-8DF4D27E10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5675" y="5821363"/>
            <a:ext cx="406400" cy="406400"/>
          </a:xfrm>
          <a:prstGeom prst="rect">
            <a:avLst/>
          </a:prstGeom>
        </p:spPr>
      </p:pic>
    </p:spTree>
    <p:extLst>
      <p:ext uri="{BB962C8B-B14F-4D97-AF65-F5344CB8AC3E}">
        <p14:creationId xmlns:p14="http://schemas.microsoft.com/office/powerpoint/2010/main" val="3043375364"/>
      </p:ext>
    </p:extLst>
  </p:cSld>
  <p:clrMapOvr>
    <a:masterClrMapping/>
  </p:clrMapOvr>
  <p:transition spd="med" advTm="2084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5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317" y="2194904"/>
            <a:ext cx="4674192" cy="2468192"/>
          </a:xfrm>
        </p:spPr>
        <p:txBody>
          <a:bodyPr/>
          <a:lstStyle/>
          <a:p>
            <a:pPr>
              <a:buClr>
                <a:srgbClr val="6CC24A"/>
              </a:buClr>
            </a:pPr>
            <a:r>
              <a:rPr lang="en-US" dirty="0"/>
              <a:t>Online portal access will be available approximately </a:t>
            </a:r>
            <a:r>
              <a:rPr lang="en-US" b="1" dirty="0">
                <a:solidFill>
                  <a:srgbClr val="6CC24A"/>
                </a:solidFill>
              </a:rPr>
              <a:t>two months </a:t>
            </a:r>
            <a:r>
              <a:rPr lang="en-US" dirty="0"/>
              <a:t>after your effective date</a:t>
            </a:r>
          </a:p>
          <a:p>
            <a:pPr>
              <a:buClr>
                <a:srgbClr val="6CC24A"/>
              </a:buClr>
            </a:pPr>
            <a:r>
              <a:rPr lang="en-US" dirty="0"/>
              <a:t>You can access information using the links below the login screen before you register</a:t>
            </a:r>
          </a:p>
          <a:p>
            <a:pPr>
              <a:buClr>
                <a:srgbClr val="6CC24A"/>
              </a:buClr>
            </a:pPr>
            <a:r>
              <a:rPr lang="en-US" dirty="0"/>
              <a:t>Register at </a:t>
            </a:r>
            <a:r>
              <a:rPr lang="en-US" b="1" dirty="0">
                <a:solidFill>
                  <a:srgbClr val="6CC24A"/>
                </a:solidFill>
              </a:rPr>
              <a:t>CTHEP.com</a:t>
            </a:r>
          </a:p>
        </p:txBody>
      </p:sp>
      <p:sp>
        <p:nvSpPr>
          <p:cNvPr id="4" name="Slide Number Placeholder 3"/>
          <p:cNvSpPr>
            <a:spLocks noGrp="1"/>
          </p:cNvSpPr>
          <p:nvPr>
            <p:ph type="sldNum" sz="quarter" idx="10"/>
          </p:nvPr>
        </p:nvSpPr>
        <p:spPr/>
        <p:txBody>
          <a:bodyPr/>
          <a:lstStyle/>
          <a:p>
            <a:pPr>
              <a:defRPr/>
            </a:pPr>
            <a:fld id="{9E4BDB96-090D-4C45-8E42-302AC2E36EF9}" type="slidenum">
              <a:rPr lang="en-US" smtClean="0"/>
              <a:pPr>
                <a:defRPr/>
              </a:pPr>
              <a:t>7</a:t>
            </a:fld>
            <a:endParaRPr lang="en-US" dirty="0"/>
          </a:p>
        </p:txBody>
      </p:sp>
      <p:pic>
        <p:nvPicPr>
          <p:cNvPr id="6" name="Picture 4" descr="C:\Users\kareocon\AppData\Roaming\PixelMetrics\CaptureWiz\Temp\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589" y="267143"/>
            <a:ext cx="4684972" cy="7137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85751" y="179388"/>
            <a:ext cx="8696324" cy="1143000"/>
          </a:xfrm>
        </p:spPr>
        <p:txBody>
          <a:bodyPr/>
          <a:lstStyle/>
          <a:p>
            <a:r>
              <a:rPr lang="en-US" sz="2800" b="1" dirty="0"/>
              <a:t>Register Online</a:t>
            </a:r>
          </a:p>
        </p:txBody>
      </p:sp>
      <p:pic>
        <p:nvPicPr>
          <p:cNvPr id="1026" name="Picture 2" descr="C:\Users\apribela\AppData\Roaming\PixelMetrics\CaptureWiz\LastCaptures\2020-11-19_12-38-58-398.png">
            <a:extLst>
              <a:ext uri="{FF2B5EF4-FFF2-40B4-BE49-F238E27FC236}">
                <a16:creationId xmlns:a16="http://schemas.microsoft.com/office/drawing/2014/main" id="{6C0CA758-D0DF-4289-B0DD-5029D8D14E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587" y="1120140"/>
            <a:ext cx="3228975" cy="4617720"/>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B6D186F1-F7D6-42FE-BED5-24EF5D3331B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63161" y="5934200"/>
            <a:ext cx="406400" cy="406400"/>
          </a:xfrm>
          <a:prstGeom prst="rect">
            <a:avLst/>
          </a:prstGeom>
        </p:spPr>
      </p:pic>
    </p:spTree>
    <p:extLst>
      <p:ext uri="{BB962C8B-B14F-4D97-AF65-F5344CB8AC3E}">
        <p14:creationId xmlns:p14="http://schemas.microsoft.com/office/powerpoint/2010/main" val="1467103679"/>
      </p:ext>
    </p:extLst>
  </p:cSld>
  <p:clrMapOvr>
    <a:masterClrMapping/>
  </p:clrMapOvr>
  <p:transition spd="med" advTm="2851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5575"/>
            <a:ext cx="8229600" cy="1492135"/>
          </a:xfrm>
        </p:spPr>
        <p:txBody>
          <a:bodyPr/>
          <a:lstStyle/>
          <a:p>
            <a:pPr marL="0" indent="0">
              <a:buNone/>
            </a:pPr>
            <a:r>
              <a:rPr lang="en-US" b="1" dirty="0">
                <a:solidFill>
                  <a:srgbClr val="6CC24A"/>
                </a:solidFill>
              </a:rPr>
              <a:t>Once registered, you can:</a:t>
            </a:r>
          </a:p>
          <a:p>
            <a:pPr marL="285750" indent="-285750">
              <a:buClr>
                <a:srgbClr val="6CC24A"/>
              </a:buClr>
              <a:buFont typeface="Arial" panose="020B0604020202020204" pitchFamily="34" charset="0"/>
              <a:buChar char="•"/>
            </a:pPr>
            <a:r>
              <a:rPr lang="en-US" sz="1600" dirty="0"/>
              <a:t>Check your compliance status</a:t>
            </a:r>
          </a:p>
          <a:p>
            <a:pPr marL="285750" indent="-285750">
              <a:buClr>
                <a:srgbClr val="6CC24A"/>
              </a:buClr>
              <a:buFont typeface="Arial" panose="020B0604020202020204" pitchFamily="34" charset="0"/>
              <a:buChar char="•"/>
            </a:pPr>
            <a:r>
              <a:rPr lang="en-US" sz="1600" dirty="0"/>
              <a:t>Click on the “My Compliance Status” drop-down to check your family status </a:t>
            </a:r>
          </a:p>
          <a:p>
            <a:pPr marL="285750" indent="-285750">
              <a:buClr>
                <a:srgbClr val="6CC24A"/>
              </a:buClr>
              <a:buFont typeface="Arial" panose="020B0604020202020204" pitchFamily="34" charset="0"/>
              <a:buChar char="•"/>
            </a:pPr>
            <a:r>
              <a:rPr lang="en-US" sz="1600" dirty="0"/>
              <a:t>If identified with a chronic condition, click “fix this” to take a 5 question survey or read a fact sheet to complete the requirement online</a:t>
            </a:r>
          </a:p>
          <a:p>
            <a:pPr marL="285750" indent="-285750">
              <a:buClr>
                <a:srgbClr val="6CC24A"/>
              </a:buClr>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9E4BDB96-090D-4C45-8E42-302AC2E36EF9}" type="slidenum">
              <a:rPr lang="en-US" smtClean="0"/>
              <a:pPr>
                <a:defRPr/>
              </a:pPr>
              <a:t>8</a:t>
            </a:fld>
            <a:endParaRPr lang="en-US" dirty="0"/>
          </a:p>
        </p:txBody>
      </p:sp>
      <p:sp>
        <p:nvSpPr>
          <p:cNvPr id="8" name="Title 1"/>
          <p:cNvSpPr>
            <a:spLocks noGrp="1"/>
          </p:cNvSpPr>
          <p:nvPr>
            <p:ph type="title"/>
          </p:nvPr>
        </p:nvSpPr>
        <p:spPr>
          <a:xfrm>
            <a:off x="285751" y="179388"/>
            <a:ext cx="8696324" cy="1143000"/>
          </a:xfrm>
        </p:spPr>
        <p:txBody>
          <a:bodyPr/>
          <a:lstStyle/>
          <a:p>
            <a:r>
              <a:rPr lang="en-US" sz="2800" b="1" dirty="0"/>
              <a:t>View Your Personal Requirements via the Web Portal</a:t>
            </a:r>
          </a:p>
        </p:txBody>
      </p:sp>
      <p:pic>
        <p:nvPicPr>
          <p:cNvPr id="1028" name="Picture 4" descr="C:\Users\apribela\AppData\Roaming\PixelMetrics\CaptureWiz\LastCaptures\2021-03-11_09-36-41-568.png">
            <a:extLst>
              <a:ext uri="{FF2B5EF4-FFF2-40B4-BE49-F238E27FC236}">
                <a16:creationId xmlns:a16="http://schemas.microsoft.com/office/drawing/2014/main" id="{6AEA1C21-3277-47B8-B322-1E95E9EE44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533" y="2667710"/>
            <a:ext cx="5423821" cy="3474720"/>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a:extLst>
              <a:ext uri="{FF2B5EF4-FFF2-40B4-BE49-F238E27FC236}">
                <a16:creationId xmlns:a16="http://schemas.microsoft.com/office/drawing/2014/main" id="{3945FD28-A4CE-4741-821B-CE80842986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83600" y="5833076"/>
            <a:ext cx="406400" cy="406400"/>
          </a:xfrm>
          <a:prstGeom prst="rect">
            <a:avLst/>
          </a:prstGeom>
        </p:spPr>
      </p:pic>
      <p:pic>
        <p:nvPicPr>
          <p:cNvPr id="7" name="Picture 3">
            <a:extLst>
              <a:ext uri="{FF2B5EF4-FFF2-40B4-BE49-F238E27FC236}">
                <a16:creationId xmlns:a16="http://schemas.microsoft.com/office/drawing/2014/main" id="{F925ED8B-4DEA-40D7-BAF0-8E4FF91697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743200"/>
            <a:ext cx="5791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114755"/>
      </p:ext>
    </p:extLst>
  </p:cSld>
  <p:clrMapOvr>
    <a:masterClrMapping/>
  </p:clrMapOvr>
  <p:transition spd="med" advTm="165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11"/>
            <a:ext cx="8229600" cy="1143000"/>
          </a:xfrm>
        </p:spPr>
        <p:txBody>
          <a:bodyPr/>
          <a:lstStyle/>
          <a:p>
            <a:r>
              <a:rPr lang="en-US" sz="2800" b="1" dirty="0"/>
              <a:t>Help, Forms &amp; Contacts</a:t>
            </a:r>
          </a:p>
        </p:txBody>
      </p:sp>
      <p:sp>
        <p:nvSpPr>
          <p:cNvPr id="4" name="Slide Number Placeholder 3"/>
          <p:cNvSpPr>
            <a:spLocks noGrp="1"/>
          </p:cNvSpPr>
          <p:nvPr>
            <p:ph type="sldNum" sz="quarter" idx="10"/>
          </p:nvPr>
        </p:nvSpPr>
        <p:spPr/>
        <p:txBody>
          <a:bodyPr/>
          <a:lstStyle/>
          <a:p>
            <a:pPr>
              <a:defRPr/>
            </a:pPr>
            <a:fld id="{9E4BDB96-090D-4C45-8E42-302AC2E36EF9}" type="slidenum">
              <a:rPr lang="en-US" smtClean="0"/>
              <a:pPr>
                <a:defRPr/>
              </a:pPr>
              <a:t>9</a:t>
            </a:fld>
            <a:endParaRPr lang="en-US" dirty="0"/>
          </a:p>
        </p:txBody>
      </p:sp>
      <p:sp>
        <p:nvSpPr>
          <p:cNvPr id="6" name="TextBox 5"/>
          <p:cNvSpPr txBox="1"/>
          <p:nvPr/>
        </p:nvSpPr>
        <p:spPr>
          <a:xfrm>
            <a:off x="457200" y="1186345"/>
            <a:ext cx="5279868" cy="5940088"/>
          </a:xfrm>
          <a:prstGeom prst="rect">
            <a:avLst/>
          </a:prstGeom>
          <a:noFill/>
        </p:spPr>
        <p:txBody>
          <a:bodyPr wrap="square" rtlCol="0">
            <a:spAutoFit/>
          </a:bodyPr>
          <a:lstStyle/>
          <a:p>
            <a:pPr marL="342900" indent="-342900">
              <a:buClr>
                <a:srgbClr val="6CC24A"/>
              </a:buClr>
              <a:buFont typeface="Arial" panose="020B0604020202020204" pitchFamily="34" charset="0"/>
              <a:buChar char="•"/>
              <a:defRPr/>
            </a:pPr>
            <a:r>
              <a:rPr lang="en-US" sz="2000" dirty="0"/>
              <a:t>Under </a:t>
            </a:r>
            <a:r>
              <a:rPr lang="en-US" sz="2000" b="1" dirty="0">
                <a:solidFill>
                  <a:srgbClr val="6CC24A"/>
                </a:solidFill>
              </a:rPr>
              <a:t>Help, Forms &amp; Contacts </a:t>
            </a:r>
            <a:r>
              <a:rPr lang="en-US" sz="2000" dirty="0"/>
              <a:t>you can locate our most commonly used forms. The </a:t>
            </a:r>
            <a:r>
              <a:rPr lang="en-US" sz="2000" b="1" dirty="0">
                <a:solidFill>
                  <a:srgbClr val="92D050"/>
                </a:solidFill>
              </a:rPr>
              <a:t>Physician Notification Form </a:t>
            </a:r>
            <a:r>
              <a:rPr lang="en-US" sz="2000" dirty="0"/>
              <a:t>should be used when a service was preformed prior to joining your new plan. </a:t>
            </a:r>
          </a:p>
          <a:p>
            <a:pPr marL="285750" indent="-285750">
              <a:buFont typeface="Arial" panose="020B0604020202020204" pitchFamily="34" charset="0"/>
              <a:buChar char="•"/>
              <a:defRPr/>
            </a:pPr>
            <a:endParaRPr lang="en-US" sz="2000" dirty="0"/>
          </a:p>
          <a:p>
            <a:pPr marL="342900" indent="-342900">
              <a:buClr>
                <a:srgbClr val="6CC24A"/>
              </a:buClr>
              <a:buFont typeface="Arial" panose="020B0604020202020204" pitchFamily="34" charset="0"/>
              <a:buChar char="•"/>
              <a:defRPr/>
            </a:pPr>
            <a:r>
              <a:rPr lang="en-US" sz="2000" dirty="0"/>
              <a:t>Please have your physician fill it out and you can fax it back to us - </a:t>
            </a:r>
            <a:r>
              <a:rPr lang="en-US" sz="2000" b="1" dirty="0">
                <a:solidFill>
                  <a:srgbClr val="6CC24A"/>
                </a:solidFill>
              </a:rPr>
              <a:t>1.855.207.1640. </a:t>
            </a:r>
          </a:p>
          <a:p>
            <a:pPr marL="285750" indent="-285750">
              <a:buFont typeface="Arial" panose="020B0604020202020204" pitchFamily="34" charset="0"/>
              <a:buChar char="•"/>
              <a:defRPr/>
            </a:pPr>
            <a:endParaRPr lang="en-US" sz="2000" dirty="0"/>
          </a:p>
          <a:p>
            <a:pPr marL="285750" indent="-285750">
              <a:buClr>
                <a:srgbClr val="92D050"/>
              </a:buClr>
              <a:buFont typeface="Arial" panose="020B0604020202020204" pitchFamily="34" charset="0"/>
              <a:buChar char="•"/>
              <a:defRPr/>
            </a:pPr>
            <a:r>
              <a:rPr lang="en-US" sz="2000" dirty="0"/>
              <a:t>We have added an </a:t>
            </a:r>
            <a:r>
              <a:rPr lang="en-US" sz="2000" b="1" dirty="0">
                <a:solidFill>
                  <a:srgbClr val="92D050"/>
                </a:solidFill>
              </a:rPr>
              <a:t>FAQ</a:t>
            </a:r>
            <a:r>
              <a:rPr lang="en-US" sz="2000" dirty="0"/>
              <a:t> document on the program with many helpful resources, should you have any questions </a:t>
            </a:r>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p:txBody>
      </p:sp>
      <p:pic>
        <p:nvPicPr>
          <p:cNvPr id="9" name="Picture 2" descr="C:\Users\apribela\AppData\Roaming\PixelMetrics\CaptureWiz\LastCaptures\2020-03-31_09-31-30-464.png">
            <a:extLst>
              <a:ext uri="{FF2B5EF4-FFF2-40B4-BE49-F238E27FC236}">
                <a16:creationId xmlns:a16="http://schemas.microsoft.com/office/drawing/2014/main" id="{D378CBF0-9367-45EA-8D19-4ED0439DEE7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095524" y="1000919"/>
            <a:ext cx="27336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4A702145-6DD6-42F9-9804-F3E21FF6DF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25999" y="5857081"/>
            <a:ext cx="406400" cy="406400"/>
          </a:xfrm>
          <a:prstGeom prst="rect">
            <a:avLst/>
          </a:prstGeom>
        </p:spPr>
      </p:pic>
    </p:spTree>
    <p:extLst>
      <p:ext uri="{BB962C8B-B14F-4D97-AF65-F5344CB8AC3E}">
        <p14:creationId xmlns:p14="http://schemas.microsoft.com/office/powerpoint/2010/main" val="2731214674"/>
      </p:ext>
    </p:extLst>
  </p:cSld>
  <p:clrMapOvr>
    <a:masterClrMapping/>
  </p:clrMapOvr>
  <p:transition spd="med" advTm="4337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CMSI 2017 PPT Template Green">
  <a:themeElements>
    <a:clrScheme name="ConnectiCare">
      <a:dk1>
        <a:sysClr val="windowText" lastClr="000000"/>
      </a:dk1>
      <a:lt1>
        <a:sysClr val="window" lastClr="FFFFFF"/>
      </a:lt1>
      <a:dk2>
        <a:srgbClr val="9E9889"/>
      </a:dk2>
      <a:lt2>
        <a:srgbClr val="EEECE1"/>
      </a:lt2>
      <a:accent1>
        <a:srgbClr val="1B2B69"/>
      </a:accent1>
      <a:accent2>
        <a:srgbClr val="0E57A7"/>
      </a:accent2>
      <a:accent3>
        <a:srgbClr val="D70031"/>
      </a:accent3>
      <a:accent4>
        <a:srgbClr val="71B649"/>
      </a:accent4>
      <a:accent5>
        <a:srgbClr val="DAE563"/>
      </a:accent5>
      <a:accent6>
        <a:srgbClr val="738B72"/>
      </a:accent6>
      <a:hlink>
        <a:srgbClr val="92D4E8"/>
      </a:hlink>
      <a:folHlink>
        <a:srgbClr val="BFF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6A81724A3C554C8378F99AC328ED55" ma:contentTypeVersion="9" ma:contentTypeDescription="Create a new document." ma:contentTypeScope="" ma:versionID="bfe1c60cd0bd086290c74f54e19ee332">
  <xsd:schema xmlns:xsd="http://www.w3.org/2001/XMLSchema" xmlns:xs="http://www.w3.org/2001/XMLSchema" xmlns:p="http://schemas.microsoft.com/office/2006/metadata/properties" xmlns:ns3="b70a5961-f685-4866-9827-d0121a1ef69c" targetNamespace="http://schemas.microsoft.com/office/2006/metadata/properties" ma:root="true" ma:fieldsID="8dbb69086d6ba3436428411b0fbc1c4d" ns3:_="">
    <xsd:import namespace="b70a5961-f685-4866-9827-d0121a1ef6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0a5961-f685-4866-9827-d0121a1ef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9BA0C0-7749-42E0-AF09-2DA795226930}">
  <ds:schemaRefs>
    <ds:schemaRef ds:uri="http://schemas.microsoft.com/sharepoint/v3/contenttype/forms"/>
  </ds:schemaRefs>
</ds:datastoreItem>
</file>

<file path=customXml/itemProps2.xml><?xml version="1.0" encoding="utf-8"?>
<ds:datastoreItem xmlns:ds="http://schemas.openxmlformats.org/officeDocument/2006/customXml" ds:itemID="{A97B1AE7-C32C-499A-B6A4-366ACB2A3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0a5961-f685-4866-9827-d0121a1ef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20590D-8513-49E4-BFFD-8D435632E699}">
  <ds:schemaRefs>
    <ds:schemaRef ds:uri="http://purl.org/dc/dcmitype/"/>
    <ds:schemaRef ds:uri="http://schemas.microsoft.com/office/infopath/2007/PartnerControls"/>
    <ds:schemaRef ds:uri="http://purl.org/dc/elements/1.1/"/>
    <ds:schemaRef ds:uri="http://schemas.microsoft.com/office/2006/metadata/properties"/>
    <ds:schemaRef ds:uri="b70a5961-f685-4866-9827-d0121a1ef69c"/>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CMSI 2017 PPT Template Green</Template>
  <TotalTime>4793</TotalTime>
  <Words>1370</Words>
  <Application>Microsoft Office PowerPoint</Application>
  <PresentationFormat>On-screen Show (4:3)</PresentationFormat>
  <Paragraphs>118</Paragraphs>
  <Slides>10</Slides>
  <Notes>10</Notes>
  <HiddenSlides>0</HiddenSlides>
  <MMClips>10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Verdana</vt:lpstr>
      <vt:lpstr>CMSI 2017 PPT Template Green</vt:lpstr>
      <vt:lpstr>Title Layouts</vt:lpstr>
      <vt:lpstr>PowerPoint Presentation</vt:lpstr>
      <vt:lpstr>Welcome to the State of Connecticut Health Enhancement Program</vt:lpstr>
      <vt:lpstr>PowerPoint Presentation</vt:lpstr>
      <vt:lpstr>PowerPoint Presentation</vt:lpstr>
      <vt:lpstr>PowerPoint Presentation</vt:lpstr>
      <vt:lpstr>PowerPoint Presentation</vt:lpstr>
      <vt:lpstr>Register Online</vt:lpstr>
      <vt:lpstr>View Your Personal Requirements via the Web Portal</vt:lpstr>
      <vt:lpstr>Help, Forms &amp; Contacts</vt:lpstr>
      <vt:lpstr>Questions or Concerns?</vt:lpstr>
    </vt:vector>
  </TitlesOfParts>
  <Company>ConnectiCare,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Griswold, Alyssa</dc:creator>
  <cp:lastModifiedBy>Brocki, Francine</cp:lastModifiedBy>
  <cp:revision>187</cp:revision>
  <cp:lastPrinted>2017-07-14T18:03:59Z</cp:lastPrinted>
  <dcterms:created xsi:type="dcterms:W3CDTF">2017-03-10T16:35:59Z</dcterms:created>
  <dcterms:modified xsi:type="dcterms:W3CDTF">2021-04-23T12:44:08Z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f8942f8-c117-47e7-bc77-70c202e2b376_Enabled">
    <vt:lpwstr>true</vt:lpwstr>
  </property>
  <property fmtid="{D5CDD505-2E9C-101B-9397-08002B2CF9AE}" pid="3" name="MSIP_Label_bf8942f8-c117-47e7-bc77-70c202e2b376_SetDate">
    <vt:lpwstr>2020-12-10T16:04:22Z</vt:lpwstr>
  </property>
  <property fmtid="{D5CDD505-2E9C-101B-9397-08002B2CF9AE}" pid="4" name="MSIP_Label_bf8942f8-c117-47e7-bc77-70c202e2b376_Method">
    <vt:lpwstr>Standard</vt:lpwstr>
  </property>
  <property fmtid="{D5CDD505-2E9C-101B-9397-08002B2CF9AE}" pid="5" name="MSIP_Label_bf8942f8-c117-47e7-bc77-70c202e2b376_Name">
    <vt:lpwstr>EH_internal</vt:lpwstr>
  </property>
  <property fmtid="{D5CDD505-2E9C-101B-9397-08002B2CF9AE}" pid="6" name="MSIP_Label_bf8942f8-c117-47e7-bc77-70c202e2b376_SiteId">
    <vt:lpwstr>4d55f0a0-4558-46f1-8c2f-a278fa378cbd</vt:lpwstr>
  </property>
  <property fmtid="{D5CDD505-2E9C-101B-9397-08002B2CF9AE}" pid="7" name="MSIP_Label_bf8942f8-c117-47e7-bc77-70c202e2b376_ActionId">
    <vt:lpwstr>930772b7-b8ab-41ee-a29e-7a3935efece0</vt:lpwstr>
  </property>
  <property fmtid="{D5CDD505-2E9C-101B-9397-08002B2CF9AE}" pid="8" name="MSIP_Label_bf8942f8-c117-47e7-bc77-70c202e2b376_ContentBits">
    <vt:lpwstr>0</vt:lpwstr>
  </property>
  <property fmtid="{D5CDD505-2E9C-101B-9397-08002B2CF9AE}" pid="9" name="ContentTypeId">
    <vt:lpwstr>0x010100716A81724A3C554C8378F99AC328ED55</vt:lpwstr>
  </property>
</Properties>
</file>